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9"/>
  </p:notesMasterIdLst>
  <p:sldIdLst>
    <p:sldId id="256" r:id="rId2"/>
    <p:sldId id="337" r:id="rId3"/>
    <p:sldId id="355" r:id="rId4"/>
    <p:sldId id="336" r:id="rId5"/>
    <p:sldId id="258" r:id="rId6"/>
    <p:sldId id="259" r:id="rId7"/>
    <p:sldId id="296" r:id="rId8"/>
    <p:sldId id="319" r:id="rId9"/>
    <p:sldId id="320" r:id="rId10"/>
    <p:sldId id="298" r:id="rId11"/>
    <p:sldId id="374" r:id="rId12"/>
    <p:sldId id="362" r:id="rId13"/>
    <p:sldId id="376" r:id="rId14"/>
    <p:sldId id="377" r:id="rId15"/>
    <p:sldId id="378" r:id="rId16"/>
    <p:sldId id="380" r:id="rId17"/>
    <p:sldId id="381" r:id="rId18"/>
    <p:sldId id="375" r:id="rId19"/>
    <p:sldId id="363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35" r:id="rId33"/>
    <p:sldId id="309" r:id="rId34"/>
    <p:sldId id="394" r:id="rId35"/>
    <p:sldId id="395" r:id="rId36"/>
    <p:sldId id="331" r:id="rId37"/>
    <p:sldId id="29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86"/>
    <p:restoredTop sz="94764"/>
  </p:normalViewPr>
  <p:slideViewPr>
    <p:cSldViewPr snapToGrid="0" snapToObjects="1">
      <p:cViewPr varScale="1">
        <p:scale>
          <a:sx n="93" d="100"/>
          <a:sy n="93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0F71C-AFAB-2F48-BAE4-7E1A767422EE}" type="datetimeFigureOut">
              <a:rPr kumimoji="1" lang="zh-CN" altLang="en-US" smtClean="0"/>
              <a:t>2019/7/2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53B73-F6A7-2649-99A4-2B80509847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40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53B73-F6A7-2649-99A4-2B80509847E1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713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53B73-F6A7-2649-99A4-2B80509847E1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9337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53B73-F6A7-2649-99A4-2B80509847E1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13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53B73-F6A7-2649-99A4-2B80509847E1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90584" y="2952747"/>
            <a:ext cx="10363200" cy="1279524"/>
          </a:xfrm>
        </p:spPr>
        <p:txBody>
          <a:bodyPr>
            <a:normAutofit/>
          </a:bodyPr>
          <a:lstStyle>
            <a:lvl1pPr marL="0" algn="l" defTabSz="1219170" rtl="0" eaLnBrk="1" latinLnBrk="0" hangingPunct="1">
              <a:defRPr lang="zh-CN" altLang="en-US" sz="5333" b="1" kern="1200" spc="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准圆简体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0584" y="4362454"/>
            <a:ext cx="8534400" cy="590557"/>
          </a:xfrm>
        </p:spPr>
        <p:txBody>
          <a:bodyPr anchor="ctr" anchorCtr="0">
            <a:normAutofit/>
          </a:bodyPr>
          <a:lstStyle>
            <a:lvl1pPr marL="0" indent="0" algn="l" defTabSz="1219170" rtl="0" eaLnBrk="1" latinLnBrk="0" hangingPunct="1">
              <a:buNone/>
              <a:defRPr lang="zh-CN" altLang="en-US" sz="2667" kern="1200" spc="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方正准圆简体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132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321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1963" y="3238499"/>
            <a:ext cx="10363200" cy="952507"/>
          </a:xfrm>
        </p:spPr>
        <p:txBody>
          <a:bodyPr anchor="ctr" anchorCtr="0">
            <a:normAutofit/>
          </a:bodyPr>
          <a:lstStyle>
            <a:lvl1pPr marL="0" algn="l" defTabSz="1219170" rtl="0" eaLnBrk="1" latinLnBrk="0" hangingPunct="1">
              <a:defRPr lang="zh-CN" altLang="en-US" sz="4267" b="1" kern="1200" spc="400" dirty="0" smtClean="0">
                <a:solidFill>
                  <a:srgbClr val="00479D"/>
                </a:solidFill>
                <a:latin typeface="微软雅黑" pitchFamily="34" charset="-122"/>
                <a:ea typeface="微软雅黑" pitchFamily="34" charset="-122"/>
                <a:cs typeface="方正准圆简体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1963" y="4191005"/>
            <a:ext cx="10363200" cy="642931"/>
          </a:xfrm>
        </p:spPr>
        <p:txBody>
          <a:bodyPr anchor="ctr" anchorCtr="0">
            <a:normAutofit/>
          </a:bodyPr>
          <a:lstStyle>
            <a:lvl1pPr marL="0" indent="0" algn="l" defTabSz="1219170" rtl="0" eaLnBrk="1" latinLnBrk="0" hangingPunct="1">
              <a:buNone/>
              <a:defRPr lang="zh-CN" altLang="en-US" sz="2400" kern="1200" spc="400" dirty="0" smtClean="0">
                <a:solidFill>
                  <a:srgbClr val="004DA0"/>
                </a:solidFill>
                <a:latin typeface="微软雅黑" pitchFamily="34" charset="-122"/>
                <a:ea typeface="微软雅黑" pitchFamily="34" charset="-122"/>
                <a:cs typeface="方正准圆简体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Rectangle 5"/>
          <p:cNvSpPr/>
          <p:nvPr/>
        </p:nvSpPr>
        <p:spPr>
          <a:xfrm flipV="1">
            <a:off x="0" y="4157859"/>
            <a:ext cx="6411435" cy="60959"/>
          </a:xfrm>
          <a:prstGeom prst="rect">
            <a:avLst/>
          </a:prstGeom>
          <a:solidFill>
            <a:srgbClr val="00489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  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6153155" cy="582593"/>
          </a:xfrm>
        </p:spPr>
        <p:txBody>
          <a:bodyPr>
            <a:noAutofit/>
          </a:bodyPr>
          <a:lstStyle>
            <a:lvl1pPr marL="0" algn="l" defTabSz="1219170" rtl="0" eaLnBrk="1" latinLnBrk="0" hangingPunct="1">
              <a:defRPr lang="zh-CN" altLang="en-US" sz="2667" b="1" kern="1200" spc="0" baseline="0" dirty="0" smtClean="0">
                <a:solidFill>
                  <a:srgbClr val="00499D"/>
                </a:solidFill>
                <a:latin typeface="微软雅黑" pitchFamily="34" charset="-122"/>
                <a:ea typeface="微软雅黑" pitchFamily="34" charset="-122"/>
                <a:cs typeface="方正准圆简体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76251" y="1428751"/>
            <a:ext cx="11334749" cy="4000500"/>
          </a:xfrm>
        </p:spPr>
        <p:txBody>
          <a:bodyPr>
            <a:normAutofit/>
          </a:bodyPr>
          <a:lstStyle>
            <a:lvl1pPr>
              <a:buNone/>
              <a:defRPr sz="1600"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7721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束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4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45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8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03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31EBE-0945-6449-B96F-391E94315C2B}" type="datetimeFigureOut">
              <a:rPr kumimoji="1" lang="zh-CN" altLang="en-US" smtClean="0"/>
              <a:t>2019/7/2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37114-282A-7942-AF27-E895D6B16D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Relationship Id="rId3" Type="http://schemas.openxmlformats.org/officeDocument/2006/relationships/image" Target="../media/image25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eg"/><Relationship Id="rId3" Type="http://schemas.openxmlformats.org/officeDocument/2006/relationships/image" Target="../media/image27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eg"/><Relationship Id="rId3" Type="http://schemas.openxmlformats.org/officeDocument/2006/relationships/image" Target="../media/image29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bridgeli.cn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90584" y="2952747"/>
            <a:ext cx="6835452" cy="1279524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数据结构与</a:t>
            </a:r>
            <a:r>
              <a:rPr kumimoji="1" lang="zh-CN" altLang="en-US"/>
              <a:t>算法</a:t>
            </a:r>
            <a:r>
              <a:rPr kumimoji="1" lang="zh-CN" altLang="en-US" smtClean="0"/>
              <a:t>入门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0585" y="4362454"/>
            <a:ext cx="3524216" cy="590557"/>
          </a:xfrm>
        </p:spPr>
        <p:txBody>
          <a:bodyPr/>
          <a:lstStyle/>
          <a:p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其实我也不会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2129" y="1461457"/>
            <a:ext cx="10363200" cy="952507"/>
          </a:xfrm>
        </p:spPr>
        <p:txBody>
          <a:bodyPr/>
          <a:lstStyle/>
          <a:p>
            <a:r>
              <a:rPr lang="zh-CN" altLang="en-US" sz="4400" dirty="0"/>
              <a:t>二</a:t>
            </a:r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什么</a:t>
            </a:r>
            <a:r>
              <a:rPr kumimoji="1" lang="zh-CN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是</a:t>
            </a:r>
            <a:r>
              <a:rPr kumimoji="1" lang="zh-CN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数据结构与算法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78865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3597026" cy="582593"/>
          </a:xfrm>
        </p:spPr>
        <p:txBody>
          <a:bodyPr/>
          <a:lstStyle/>
          <a:p>
            <a:r>
              <a:rPr lang="zh-CN" altLang="en-US" b="0" smtClean="0"/>
              <a:t>数据</a:t>
            </a:r>
            <a:r>
              <a:rPr lang="zh-CN" altLang="en-US" b="0" dirty="0" smtClean="0"/>
              <a:t>结构和算法的定义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218332" y="1323031"/>
            <a:ext cx="899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Montserrat Light" panose="00000400000000000000" pitchFamily="50" charset="0"/>
              </a:rPr>
              <a:t>定义：    </a:t>
            </a:r>
            <a:endParaRPr lang="en-US" altLang="zh-CN" sz="2400" dirty="0">
              <a:solidFill>
                <a:prstClr val="black"/>
              </a:solidFill>
              <a:latin typeface="Montserrat Light" panose="00000400000000000000" pitchFamily="50" charset="0"/>
            </a:endParaRPr>
          </a:p>
          <a:p>
            <a:r>
              <a:rPr lang="zh-CN" altLang="en-US" sz="2400" dirty="0" smtClean="0">
                <a:solidFill>
                  <a:prstClr val="black"/>
                </a:solidFill>
                <a:latin typeface="Montserrat Light" panose="00000400000000000000" pitchFamily="50" charset="0"/>
              </a:rPr>
              <a:t>	“</a:t>
            </a:r>
            <a:r>
              <a:rPr lang="zh-CN" altLang="en-US" sz="2400" dirty="0">
                <a:solidFill>
                  <a:prstClr val="black"/>
                </a:solidFill>
                <a:latin typeface="Montserrat Light" panose="00000400000000000000" pitchFamily="50" charset="0"/>
              </a:rPr>
              <a:t>数据</a:t>
            </a:r>
            <a:r>
              <a:rPr lang="zh-CN" altLang="en-US" sz="2400" dirty="0"/>
              <a:t>数据结构就是指一组数据的存储结构。算法就是操作数据的一组方法</a:t>
            </a:r>
            <a:r>
              <a:rPr lang="zh-CN" altLang="en-US" sz="2400" dirty="0" smtClean="0">
                <a:solidFill>
                  <a:prstClr val="black"/>
                </a:solidFill>
                <a:latin typeface="Montserrat Light" panose="00000400000000000000" pitchFamily="50" charset="0"/>
              </a:rPr>
              <a:t>”</a:t>
            </a:r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218332" y="2892691"/>
            <a:ext cx="9740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Montserrat Light" panose="00000400000000000000" pitchFamily="50" charset="0"/>
              </a:rPr>
              <a:t>映射生活：</a:t>
            </a:r>
            <a:endParaRPr lang="en-US" altLang="zh-CN" sz="2400" dirty="0">
              <a:solidFill>
                <a:prstClr val="black"/>
              </a:solidFill>
              <a:latin typeface="Montserrat Light" panose="00000400000000000000" pitchFamily="50" charset="0"/>
            </a:endParaRPr>
          </a:p>
          <a:p>
            <a:r>
              <a:rPr lang="zh-CN" altLang="en-US" sz="2400" dirty="0" smtClean="0">
                <a:solidFill>
                  <a:prstClr val="black"/>
                </a:solidFill>
                <a:latin typeface="Montserrat Light" panose="00000400000000000000" pitchFamily="50" charset="0"/>
              </a:rPr>
              <a:t>	图书馆</a:t>
            </a:r>
            <a:r>
              <a:rPr lang="zh-CN" altLang="en-US" sz="2400" dirty="0">
                <a:solidFill>
                  <a:prstClr val="black"/>
                </a:solidFill>
                <a:latin typeface="Montserrat Light" panose="00000400000000000000" pitchFamily="50" charset="0"/>
              </a:rPr>
              <a:t>如何存放书籍、如何在图书馆找到想要的</a:t>
            </a:r>
            <a:r>
              <a:rPr lang="zh-CN" altLang="en-US" sz="2400" dirty="0" smtClean="0">
                <a:solidFill>
                  <a:prstClr val="black"/>
                </a:solidFill>
                <a:latin typeface="Montserrat Light" panose="00000400000000000000" pitchFamily="50" charset="0"/>
              </a:rPr>
              <a:t>书</a:t>
            </a:r>
            <a:endParaRPr lang="en-US" altLang="zh-CN" sz="2400" dirty="0">
              <a:solidFill>
                <a:prstClr val="black"/>
              </a:solidFill>
              <a:latin typeface="Montserrat Light" panose="00000400000000000000" pitchFamily="5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8332" y="4038818"/>
            <a:ext cx="9740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Montserrat Light" panose="00000400000000000000" pitchFamily="50" charset="0"/>
              </a:rPr>
              <a:t>举例</a:t>
            </a:r>
            <a:r>
              <a:rPr lang="zh-CN" altLang="en-US" sz="2400" dirty="0">
                <a:solidFill>
                  <a:prstClr val="black"/>
                </a:solidFill>
                <a:latin typeface="Montserrat Light" panose="00000400000000000000" pitchFamily="50" charset="0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Montserrat Light" panose="00000400000000000000" pitchFamily="50" charset="0"/>
            </a:endParaRPr>
          </a:p>
          <a:p>
            <a:r>
              <a:rPr lang="zh-CN" altLang="en-US" sz="2400" dirty="0" smtClean="0"/>
              <a:t>	队列</a:t>
            </a:r>
            <a:r>
              <a:rPr lang="zh-CN" altLang="en-US" sz="2400" dirty="0"/>
              <a:t>、栈、堆、跳表、二分查找、哈希算法等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0043" y="1851659"/>
            <a:ext cx="7326321" cy="952507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三 </a:t>
            </a:r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数据</a:t>
            </a:r>
            <a:r>
              <a:rPr kumimoji="1" lang="zh-CN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结构</a:t>
            </a:r>
            <a:r>
              <a:rPr kumimoji="1" lang="zh-CN" altLang="en-US"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与</a:t>
            </a:r>
            <a:r>
              <a:rPr kumimoji="1" lang="zh-CN" altLang="en-US" sz="4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算法</a:t>
            </a:r>
            <a:r>
              <a:rPr kumimoji="1" lang="zh-CN" altLang="en-US" sz="44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复杂度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2073026" cy="582593"/>
          </a:xfrm>
        </p:spPr>
        <p:txBody>
          <a:bodyPr/>
          <a:lstStyle/>
          <a:p>
            <a:r>
              <a:rPr lang="zh-CN" altLang="en-US" smtClean="0"/>
              <a:t>时间复杂度</a:t>
            </a:r>
            <a:endParaRPr lang="zh-CN" altLang="en-US" dirty="0"/>
          </a:p>
        </p:txBody>
      </p:sp>
      <p:sp>
        <p:nvSpPr>
          <p:cNvPr id="7" name="Rectangle 3"/>
          <p:cNvSpPr/>
          <p:nvPr/>
        </p:nvSpPr>
        <p:spPr>
          <a:xfrm>
            <a:off x="1823330" y="2374040"/>
            <a:ext cx="3251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00" dirty="0">
                <a:solidFill>
                  <a:prstClr val="black"/>
                </a:solidFill>
                <a:latin typeface="Montserrat" panose="00000500000000000000" pitchFamily="50" charset="0"/>
              </a:rPr>
              <a:t>1.</a:t>
            </a:r>
            <a:r>
              <a:rPr lang="zh-CN" altLang="en-US" sz="1000" dirty="0">
                <a:solidFill>
                  <a:prstClr val="black"/>
                </a:solidFill>
                <a:latin typeface="Montserrat" panose="00000500000000000000" pitchFamily="50" charset="0"/>
              </a:rPr>
              <a:t>结果依赖测试环境</a:t>
            </a:r>
            <a:endParaRPr lang="en-US" altLang="zh-CN" sz="1000" dirty="0">
              <a:solidFill>
                <a:prstClr val="black"/>
              </a:solidFill>
              <a:latin typeface="Montserrat" panose="000005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US" sz="1000" dirty="0">
                <a:solidFill>
                  <a:prstClr val="black"/>
                </a:solidFill>
                <a:latin typeface="Montserrat" panose="00000500000000000000" pitchFamily="50" charset="0"/>
              </a:rPr>
              <a:t>2.</a:t>
            </a:r>
            <a:r>
              <a:rPr lang="zh-CN" altLang="en-US" sz="1000" dirty="0">
                <a:solidFill>
                  <a:prstClr val="black"/>
                </a:solidFill>
                <a:latin typeface="Montserrat" panose="00000500000000000000" pitchFamily="50" charset="0"/>
              </a:rPr>
              <a:t>结果受数据影响大</a:t>
            </a:r>
            <a:endParaRPr lang="en-US" sz="1000" dirty="0">
              <a:solidFill>
                <a:prstClr val="black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1823330" y="20406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prstClr val="black"/>
                </a:solidFill>
                <a:latin typeface="Montserrat Light" panose="00000400000000000000" pitchFamily="50" charset="0"/>
              </a:rPr>
              <a:t>事后统计法：</a:t>
            </a:r>
            <a:endParaRPr lang="en-US" sz="1200" b="1" dirty="0">
              <a:solidFill>
                <a:prstClr val="black"/>
              </a:solidFill>
              <a:latin typeface="Montserrat Light" panose="00000400000000000000" pitchFamily="50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823330" y="3457364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prstClr val="black"/>
                </a:solidFill>
                <a:latin typeface="Montserrat Light" panose="00000400000000000000" pitchFamily="50" charset="0"/>
              </a:rPr>
              <a:t>大</a:t>
            </a:r>
            <a:r>
              <a:rPr lang="en-US" altLang="zh-CN" sz="1200" b="1" dirty="0">
                <a:solidFill>
                  <a:prstClr val="black"/>
                </a:solidFill>
                <a:latin typeface="Montserrat Light" panose="00000400000000000000" pitchFamily="50" charset="0"/>
              </a:rPr>
              <a:t>O</a:t>
            </a:r>
            <a:r>
              <a:rPr lang="zh-CN" altLang="en-US" sz="1200" b="1" dirty="0">
                <a:solidFill>
                  <a:prstClr val="black"/>
                </a:solidFill>
                <a:latin typeface="Montserrat Light" panose="00000400000000000000" pitchFamily="50" charset="0"/>
              </a:rPr>
              <a:t>复杂度表示法：</a:t>
            </a:r>
            <a:endParaRPr lang="en-US" sz="1200" b="1" dirty="0">
              <a:solidFill>
                <a:prstClr val="black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0" name="Rectangle 3"/>
          <p:cNvSpPr/>
          <p:nvPr/>
        </p:nvSpPr>
        <p:spPr>
          <a:xfrm>
            <a:off x="1826093" y="3734362"/>
            <a:ext cx="33393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0" dirty="0">
                <a:solidFill>
                  <a:prstClr val="black"/>
                </a:solidFill>
                <a:latin typeface="Montserrat" panose="00000500000000000000" pitchFamily="50" charset="0"/>
              </a:rPr>
              <a:t>所有代码的执行时间</a:t>
            </a:r>
            <a:r>
              <a:rPr lang="en-US" altLang="zh-CN" sz="1000" dirty="0">
                <a:solidFill>
                  <a:prstClr val="black"/>
                </a:solidFill>
                <a:latin typeface="Montserrat" panose="00000500000000000000" pitchFamily="50" charset="0"/>
              </a:rPr>
              <a:t>T(n)</a:t>
            </a:r>
            <a:r>
              <a:rPr lang="zh-CN" altLang="en-US" sz="1000" dirty="0">
                <a:solidFill>
                  <a:prstClr val="black"/>
                </a:solidFill>
                <a:latin typeface="Montserrat" panose="00000500000000000000" pitchFamily="50" charset="0"/>
              </a:rPr>
              <a:t>与每行代码的执行次数成正比</a:t>
            </a:r>
            <a:endParaRPr lang="en-US" sz="1000" dirty="0">
              <a:solidFill>
                <a:prstClr val="black"/>
              </a:solidFill>
              <a:latin typeface="Montserrat" panose="00000500000000000000" pitchFamily="50" charset="0"/>
            </a:endParaRPr>
          </a:p>
        </p:txBody>
      </p:sp>
      <p:pic>
        <p:nvPicPr>
          <p:cNvPr id="11" name="Picture 2" descr="https://static001.geekbang.org/resource/image/22/ef/22900968aa2b190072c985a08b0e92e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30" y="4401736"/>
            <a:ext cx="3251651" cy="31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static001.geekbang.org/resource/image/37/0a/3723793cc5c810e9d5b06bc95325bf0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97" y="1721603"/>
            <a:ext cx="4594595" cy="30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2073026" cy="582593"/>
          </a:xfrm>
        </p:spPr>
        <p:txBody>
          <a:bodyPr/>
          <a:lstStyle/>
          <a:p>
            <a:r>
              <a:rPr lang="zh-CN" altLang="en-US" smtClean="0"/>
              <a:t>时间复杂度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865961" y="1929773"/>
            <a:ext cx="10134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常量阶</a:t>
            </a:r>
            <a:r>
              <a:rPr lang="en-US" altLang="zh-CN" dirty="0"/>
              <a:t>O(1)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058" y="2305458"/>
            <a:ext cx="2380952" cy="177142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438058" y="1929773"/>
            <a:ext cx="10166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线性阶</a:t>
            </a:r>
            <a:r>
              <a:rPr lang="en-US" altLang="zh-CN" dirty="0"/>
              <a:t>O(n)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155" y="2079814"/>
            <a:ext cx="2409524" cy="332380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010155" y="1629691"/>
            <a:ext cx="21509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平方阶</a:t>
            </a:r>
            <a:r>
              <a:rPr lang="en-US" altLang="zh-CN" dirty="0"/>
              <a:t>O(n²)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61" y="2305458"/>
            <a:ext cx="2390476" cy="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2073026" cy="582593"/>
          </a:xfrm>
        </p:spPr>
        <p:txBody>
          <a:bodyPr/>
          <a:lstStyle/>
          <a:p>
            <a:r>
              <a:rPr lang="zh-CN" altLang="en-US" smtClean="0"/>
              <a:t>时间复杂度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65961" y="2234573"/>
            <a:ext cx="12298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对数阶</a:t>
            </a:r>
            <a:r>
              <a:rPr lang="en-US" altLang="zh-CN" dirty="0"/>
              <a:t>O(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960" y="2717645"/>
            <a:ext cx="2371429" cy="102857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65960" y="4034359"/>
            <a:ext cx="1830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计算复杂度：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2^1  2^2  2^3  ……  2^x = n</a:t>
            </a:r>
          </a:p>
          <a:p>
            <a:endParaRPr lang="en-US" altLang="zh-CN" sz="1200" dirty="0"/>
          </a:p>
          <a:p>
            <a:r>
              <a:rPr lang="en-US" altLang="zh-CN" sz="1200" dirty="0"/>
              <a:t>x = log2n</a:t>
            </a:r>
            <a:endParaRPr lang="zh-CN" altLang="en-US" sz="1200" dirty="0"/>
          </a:p>
        </p:txBody>
      </p:sp>
      <p:pic>
        <p:nvPicPr>
          <p:cNvPr id="12" name="Picture 4" descr="https://static001.geekbang.org/resource/image/49/04/497a3f120b7debee07dc0d03984faf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657" y="1915568"/>
            <a:ext cx="5352123" cy="320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637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2294699" cy="582593"/>
          </a:xfrm>
        </p:spPr>
        <p:txBody>
          <a:bodyPr/>
          <a:lstStyle/>
          <a:p>
            <a:r>
              <a:rPr lang="zh-CN" altLang="en-US"/>
              <a:t>空间复杂度</a:t>
            </a:r>
            <a:endParaRPr lang="zh-CN" altLang="en-US" dirty="0"/>
          </a:p>
        </p:txBody>
      </p:sp>
      <p:sp>
        <p:nvSpPr>
          <p:cNvPr id="6" name="Rectangle 3"/>
          <p:cNvSpPr/>
          <p:nvPr/>
        </p:nvSpPr>
        <p:spPr>
          <a:xfrm>
            <a:off x="996531" y="1484849"/>
            <a:ext cx="98377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算法的空间复杂度通过计算算法所需的存储空间实现，算法的空间复杂度的计算公式记作：</a:t>
            </a:r>
            <a:r>
              <a:rPr lang="en-US" altLang="zh-CN" sz="2400" dirty="0">
                <a:latin typeface="STFangsong" charset="-122"/>
                <a:ea typeface="STFangsong" charset="-122"/>
                <a:cs typeface="STFangsong" charset="-122"/>
              </a:rPr>
              <a:t>S(n)=O(f(n))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，其中，</a:t>
            </a:r>
            <a:r>
              <a:rPr lang="en-US" altLang="zh-CN" sz="2400" dirty="0">
                <a:latin typeface="STFangsong" charset="-122"/>
                <a:ea typeface="STFangsong" charset="-122"/>
                <a:cs typeface="STFangsong" charset="-122"/>
              </a:rPr>
              <a:t>n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为问题的规模，</a:t>
            </a:r>
            <a:r>
              <a:rPr lang="en-US" altLang="zh-CN" sz="2400" dirty="0">
                <a:latin typeface="STFangsong" charset="-122"/>
                <a:ea typeface="STFangsong" charset="-122"/>
                <a:cs typeface="STFangsong" charset="-122"/>
              </a:rPr>
              <a:t>f(n)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为语句关于</a:t>
            </a:r>
            <a:r>
              <a:rPr lang="en-US" altLang="zh-CN" sz="2400" dirty="0">
                <a:latin typeface="STFangsong" charset="-122"/>
                <a:ea typeface="STFangsong" charset="-122"/>
                <a:cs typeface="STFangsong" charset="-122"/>
              </a:rPr>
              <a:t>n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所占存储空间的函数</a:t>
            </a:r>
            <a:r>
              <a:rPr lang="zh-CN" altLang="en-US" sz="2400" dirty="0"/>
              <a:t>。</a:t>
            </a:r>
            <a:endParaRPr lang="en-US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996530" y="3979177"/>
            <a:ext cx="98377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通常，我们都是用“时间复杂度”来指运行时间的需求，是用“空间复杂度”指空间需求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。当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直接要让我们求“复杂度”时，通常指的是时间复杂度</a:t>
            </a:r>
            <a:endParaRPr lang="en-US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022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5065608" cy="582593"/>
          </a:xfrm>
        </p:spPr>
        <p:txBody>
          <a:bodyPr/>
          <a:lstStyle/>
          <a:p>
            <a:r>
              <a:rPr lang="zh-CN" altLang="en-US" dirty="0"/>
              <a:t>空间</a:t>
            </a:r>
            <a:r>
              <a:rPr lang="zh-CN" altLang="en-US" dirty="0" smtClean="0"/>
              <a:t>复杂度</a:t>
            </a:r>
            <a:r>
              <a:rPr lang="zh-CN" altLang="en-US" dirty="0" smtClean="0"/>
              <a:t>和空间</a:t>
            </a:r>
            <a:r>
              <a:rPr lang="zh-CN" altLang="en-US" smtClean="0"/>
              <a:t>复杂度的关系</a:t>
            </a:r>
            <a:endParaRPr lang="zh-CN" altLang="en-US" dirty="0"/>
          </a:p>
        </p:txBody>
      </p:sp>
      <p:sp>
        <p:nvSpPr>
          <p:cNvPr id="6" name="Rectangle 3"/>
          <p:cNvSpPr/>
          <p:nvPr/>
        </p:nvSpPr>
        <p:spPr>
          <a:xfrm>
            <a:off x="1024240" y="1859431"/>
            <a:ext cx="98377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可以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通过牺牲存储空间的方法来减小时间复杂度，同理，可以通过增加时间复杂度的方法来减小空间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复杂度。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但本质上并没有关系。</a:t>
            </a:r>
            <a:endParaRPr lang="en-US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2063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0043" y="1851659"/>
            <a:ext cx="9016575" cy="952507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四</a:t>
            </a:r>
            <a:r>
              <a:rPr kumimoji="1" lang="zh-CN" altLang="en-US" dirty="0" smtClean="0"/>
              <a:t> </a:t>
            </a:r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常见</a:t>
            </a:r>
            <a:r>
              <a:rPr kumimoji="1" lang="zh-CN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的</a:t>
            </a:r>
            <a:r>
              <a:rPr kumimoji="1" lang="zh-CN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数据结构与算法有哪些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001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09" y="369890"/>
            <a:ext cx="1178419" cy="582593"/>
          </a:xfrm>
        </p:spPr>
        <p:txBody>
          <a:bodyPr/>
          <a:lstStyle/>
          <a:p>
            <a:r>
              <a:rPr lang="zh-CN" altLang="en-US" smtClean="0"/>
              <a:t>数组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728479" y="2668204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数组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28479" y="3110053"/>
            <a:ext cx="364889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线性表</a:t>
            </a:r>
            <a:endParaRPr lang="en-US" altLang="zh-CN" sz="1100" dirty="0"/>
          </a:p>
          <a:p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连续的内存空间</a:t>
            </a: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支持随机访问</a:t>
            </a:r>
            <a:r>
              <a:rPr lang="en-US" altLang="zh-CN" sz="1100" dirty="0"/>
              <a:t>O(1) </a:t>
            </a:r>
            <a:r>
              <a:rPr lang="zh-CN" altLang="en-US" sz="1100" dirty="0"/>
              <a:t>，插入</a:t>
            </a:r>
            <a:r>
              <a:rPr lang="en-US" altLang="zh-CN" sz="1100" dirty="0"/>
              <a:t>/</a:t>
            </a:r>
            <a:r>
              <a:rPr lang="zh-CN" altLang="en-US" sz="1100" dirty="0"/>
              <a:t>删除时间复杂度</a:t>
            </a:r>
            <a:r>
              <a:rPr lang="en-US" altLang="zh-CN" sz="1100" dirty="0"/>
              <a:t>O(n)</a:t>
            </a:r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b="1" dirty="0"/>
              <a:t>优点</a:t>
            </a:r>
            <a:r>
              <a:rPr lang="zh-CN" altLang="en-US" sz="1100" dirty="0"/>
              <a:t>：</a:t>
            </a:r>
            <a:endParaRPr lang="en-US" altLang="zh-CN" sz="1100" dirty="0"/>
          </a:p>
          <a:p>
            <a:r>
              <a:rPr lang="zh-CN" altLang="en-US" sz="1100" dirty="0"/>
              <a:t>节省存储，方便</a:t>
            </a:r>
            <a:r>
              <a:rPr lang="en-US" altLang="zh-CN" sz="1100" dirty="0"/>
              <a:t>GC</a:t>
            </a:r>
          </a:p>
          <a:p>
            <a:endParaRPr lang="en-US" altLang="zh-CN" sz="1100" dirty="0"/>
          </a:p>
          <a:p>
            <a:r>
              <a:rPr lang="zh-CN" altLang="en-US" sz="1100" b="1" dirty="0"/>
              <a:t>缺点</a:t>
            </a:r>
            <a:r>
              <a:rPr lang="zh-CN" altLang="en-US" sz="1100" dirty="0"/>
              <a:t>：</a:t>
            </a:r>
            <a:endParaRPr lang="en-US" altLang="zh-CN" sz="1100" dirty="0"/>
          </a:p>
          <a:p>
            <a:r>
              <a:rPr lang="zh-CN" altLang="en-US" sz="1100" dirty="0"/>
              <a:t>编写时需要注意数组越界</a:t>
            </a:r>
            <a:endParaRPr lang="en-US" altLang="zh-CN" sz="1100" dirty="0"/>
          </a:p>
          <a:p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zh-CN" altLang="en-US" sz="11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15" y="2349199"/>
            <a:ext cx="3152381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4262045" cy="582593"/>
          </a:xfrm>
        </p:spPr>
        <p:txBody>
          <a:bodyPr/>
          <a:lstStyle/>
          <a:p>
            <a:r>
              <a:rPr lang="zh-CN" altLang="en-US" smtClean="0">
                <a:sym typeface="+mn-lt"/>
              </a:rPr>
              <a:t>为何</a:t>
            </a:r>
            <a:r>
              <a:rPr lang="zh-CN" altLang="en-US" dirty="0">
                <a:sym typeface="+mn-lt"/>
              </a:rPr>
              <a:t>要学习数据结构与算法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2466108" y="1695624"/>
            <a:ext cx="69688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latin typeface="STFangsong" charset="-122"/>
              <a:ea typeface="STFangsong" charset="-122"/>
              <a:cs typeface="STFangsong" charset="-122"/>
            </a:endParaRPr>
          </a:p>
          <a:p>
            <a:pPr indent="-171450" algn="ctr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扎实我们的技术，写出更好的代码</a:t>
            </a:r>
            <a:endParaRPr lang="en-US" altLang="zh-CN" sz="2400" dirty="0">
              <a:latin typeface="STFangsong" charset="-122"/>
              <a:ea typeface="STFangsong" charset="-122"/>
              <a:cs typeface="STFangsong" charset="-122"/>
            </a:endParaRPr>
          </a:p>
          <a:p>
            <a:pPr indent="-171450" algn="ctr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帮助我们更好的了解框架源码</a:t>
            </a:r>
            <a:endParaRPr lang="en-US" altLang="zh-CN" sz="2400" dirty="0">
              <a:latin typeface="STFangsong" charset="-122"/>
              <a:ea typeface="STFangsong" charset="-122"/>
              <a:cs typeface="STFangsong" charset="-122"/>
            </a:endParaRPr>
          </a:p>
          <a:p>
            <a:pPr indent="-171450" algn="ctr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丰富我们对特定应用场景的解决思路</a:t>
            </a:r>
            <a:endParaRPr lang="en-US" altLang="zh-CN" sz="2400" dirty="0">
              <a:latin typeface="STFangsong" charset="-122"/>
              <a:ea typeface="STFangsong" charset="-122"/>
              <a:cs typeface="STFangsong" charset="-122"/>
            </a:endParaRPr>
          </a:p>
          <a:p>
            <a:pPr indent="-171450" algn="ctr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为未来发展打好基石</a:t>
            </a:r>
            <a:endParaRPr lang="en-US" altLang="zh-CN" sz="2400" dirty="0">
              <a:latin typeface="STFangsong" charset="-122"/>
              <a:ea typeface="STFangsong" charset="-122"/>
              <a:cs typeface="STFangsong" charset="-122"/>
            </a:endParaRPr>
          </a:p>
          <a:p>
            <a:endParaRPr lang="zh-CN" altLang="en-US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381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1" y="369890"/>
            <a:ext cx="1076818" cy="582593"/>
          </a:xfrm>
        </p:spPr>
        <p:txBody>
          <a:bodyPr/>
          <a:lstStyle/>
          <a:p>
            <a:r>
              <a:rPr lang="zh-CN" altLang="en-US" smtClean="0"/>
              <a:t>链表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46589" y="2149496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链表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46589" y="2600881"/>
            <a:ext cx="345812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线性表</a:t>
            </a:r>
            <a:endParaRPr lang="en-US" altLang="zh-CN" sz="1100" dirty="0"/>
          </a:p>
          <a:p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不连续的内存空间，操作方便</a:t>
            </a: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随机访问复杂度</a:t>
            </a:r>
            <a:r>
              <a:rPr lang="en-US" altLang="zh-CN" sz="1100" dirty="0"/>
              <a:t>O(n) </a:t>
            </a:r>
            <a:r>
              <a:rPr lang="zh-CN" altLang="en-US" sz="1100" dirty="0"/>
              <a:t>，插入</a:t>
            </a:r>
            <a:r>
              <a:rPr lang="en-US" altLang="zh-CN" sz="1100" dirty="0"/>
              <a:t>/</a:t>
            </a:r>
            <a:r>
              <a:rPr lang="zh-CN" altLang="en-US" sz="1100" dirty="0"/>
              <a:t>删除时间复杂度</a:t>
            </a:r>
            <a:r>
              <a:rPr lang="en-US" altLang="zh-CN" sz="1100" dirty="0"/>
              <a:t>O(1)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1100" dirty="0"/>
              <a:t>单链表、双向链表、循环链表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zh-CN" altLang="en-US" sz="1100" b="1" dirty="0"/>
              <a:t>优点</a:t>
            </a:r>
            <a:r>
              <a:rPr lang="zh-CN" altLang="en-US" sz="1100" dirty="0"/>
              <a:t>：</a:t>
            </a:r>
            <a:endParaRPr lang="en-US" altLang="zh-CN" sz="1100" dirty="0"/>
          </a:p>
          <a:p>
            <a:r>
              <a:rPr lang="zh-CN" altLang="en-US" sz="1100" dirty="0"/>
              <a:t>节省存储，方便</a:t>
            </a:r>
            <a:r>
              <a:rPr lang="en-US" altLang="zh-CN" sz="1100" dirty="0"/>
              <a:t>GC</a:t>
            </a:r>
          </a:p>
          <a:p>
            <a:endParaRPr lang="en-US" altLang="zh-CN" sz="1100" dirty="0"/>
          </a:p>
          <a:p>
            <a:r>
              <a:rPr lang="zh-CN" altLang="en-US" sz="1100" b="1" dirty="0"/>
              <a:t>缺点</a:t>
            </a:r>
            <a:r>
              <a:rPr lang="zh-CN" altLang="en-US" sz="1100" dirty="0"/>
              <a:t>：</a:t>
            </a:r>
            <a:endParaRPr lang="en-US" altLang="zh-CN" sz="1100" dirty="0"/>
          </a:p>
          <a:p>
            <a:r>
              <a:rPr lang="zh-CN" altLang="en-US" sz="1100" dirty="0"/>
              <a:t>编写时需要注意数组越界</a:t>
            </a:r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42" y="1749386"/>
            <a:ext cx="4230061" cy="39809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46589" y="5035178"/>
            <a:ext cx="31935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思考</a:t>
            </a:r>
            <a:r>
              <a:rPr lang="zh-CN" altLang="en-US" sz="1100" dirty="0"/>
              <a:t>：</a:t>
            </a:r>
            <a:endParaRPr lang="en-US" altLang="zh-CN" sz="1100" dirty="0"/>
          </a:p>
          <a:p>
            <a:r>
              <a:rPr lang="zh-CN" altLang="en-US" sz="1100" dirty="0"/>
              <a:t>如何使用链表实现</a:t>
            </a:r>
            <a:r>
              <a:rPr lang="en-US" altLang="zh-CN" sz="1100" dirty="0"/>
              <a:t>Least Recently Used(LRU)</a:t>
            </a:r>
            <a:r>
              <a:rPr lang="zh-CN" altLang="en-US" sz="1100" dirty="0"/>
              <a:t>策略？</a:t>
            </a:r>
          </a:p>
        </p:txBody>
      </p:sp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1134876" cy="582593"/>
          </a:xfrm>
        </p:spPr>
        <p:txBody>
          <a:bodyPr/>
          <a:lstStyle/>
          <a:p>
            <a:r>
              <a:rPr lang="en-US" altLang="zh-CN" smtClean="0"/>
              <a:t>LRU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59752" y="2682058"/>
            <a:ext cx="37015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如何使用链表实现</a:t>
            </a:r>
            <a:r>
              <a:rPr lang="en-US" altLang="zh-CN" dirty="0"/>
              <a:t>Least Recently Used(LRU)</a:t>
            </a:r>
            <a:r>
              <a:rPr lang="zh-CN" altLang="en-US" dirty="0"/>
              <a:t>缓存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59752" y="3123907"/>
            <a:ext cx="475407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100" dirty="0"/>
          </a:p>
          <a:p>
            <a:r>
              <a:rPr lang="en-US" altLang="zh-CN" sz="1100" dirty="0"/>
              <a:t>1.</a:t>
            </a:r>
            <a:r>
              <a:rPr lang="zh-CN" altLang="en-US" sz="1100" dirty="0"/>
              <a:t>创建一个单链表，尾部存储最早访问的。当有新数据被访问时，从头部开始遍历。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en-US" altLang="zh-CN" sz="1100" dirty="0"/>
              <a:t>2.</a:t>
            </a:r>
            <a:r>
              <a:rPr lang="zh-CN" altLang="en-US" sz="1100" dirty="0"/>
              <a:t>如果数据存在链表中了，将其删除并重新插入头部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en-US" altLang="zh-CN" sz="1100" dirty="0"/>
              <a:t>3.</a:t>
            </a:r>
            <a:r>
              <a:rPr lang="zh-CN" altLang="en-US" sz="1100" dirty="0"/>
              <a:t>如果数据不存在链表中：</a:t>
            </a:r>
            <a:r>
              <a:rPr lang="en-US" altLang="zh-CN" sz="1100" dirty="0"/>
              <a:t>a.</a:t>
            </a:r>
            <a:r>
              <a:rPr lang="zh-CN" altLang="en-US" sz="1100" dirty="0"/>
              <a:t>缓存未满，插入链表头部；</a:t>
            </a:r>
            <a:r>
              <a:rPr lang="en-US" altLang="zh-CN" sz="1100" dirty="0"/>
              <a:t>b.</a:t>
            </a:r>
            <a:r>
              <a:rPr lang="zh-CN" altLang="en-US" sz="1100" dirty="0"/>
              <a:t>缓存已满，删除尾节点</a:t>
            </a:r>
            <a:endParaRPr lang="en-US" altLang="zh-CN" sz="11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zh-CN" altLang="en-US" sz="1100" dirty="0"/>
          </a:p>
        </p:txBody>
      </p:sp>
      <p:sp>
        <p:nvSpPr>
          <p:cNvPr id="5" name="文本框 4"/>
          <p:cNvSpPr txBox="1"/>
          <p:nvPr/>
        </p:nvSpPr>
        <p:spPr>
          <a:xfrm>
            <a:off x="3559751" y="4808850"/>
            <a:ext cx="47540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java</a:t>
            </a:r>
            <a:r>
              <a:rPr lang="zh-CN" altLang="en-US" sz="1100" dirty="0"/>
              <a:t>已实现：</a:t>
            </a:r>
            <a:endParaRPr lang="en-US" altLang="zh-CN" sz="1100" dirty="0"/>
          </a:p>
          <a:p>
            <a:r>
              <a:rPr lang="en-US" altLang="zh-CN" sz="1100" dirty="0" err="1"/>
              <a:t>LinkedHashMap</a:t>
            </a:r>
            <a:endParaRPr lang="en-US" altLang="zh-CN" sz="1100" dirty="0"/>
          </a:p>
          <a:p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96774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2005733" cy="582593"/>
          </a:xfrm>
        </p:spPr>
        <p:txBody>
          <a:bodyPr/>
          <a:lstStyle/>
          <a:p>
            <a:r>
              <a:rPr lang="zh-CN" altLang="en-US" smtClean="0"/>
              <a:t>栈和队列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617785" y="2134718"/>
            <a:ext cx="1327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17643" y="2415877"/>
            <a:ext cx="36488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线性表</a:t>
            </a:r>
            <a:endParaRPr lang="en-US" altLang="zh-CN" sz="900" dirty="0"/>
          </a:p>
          <a:p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先进后出</a:t>
            </a: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时间复杂度：最好</a:t>
            </a:r>
            <a:r>
              <a:rPr lang="en-US" altLang="zh-CN" sz="900" dirty="0"/>
              <a:t>O(1)</a:t>
            </a:r>
            <a:r>
              <a:rPr lang="zh-CN" altLang="en-US" sz="900" dirty="0"/>
              <a:t>，最差</a:t>
            </a:r>
            <a:r>
              <a:rPr lang="en-US" altLang="zh-CN" sz="900" dirty="0"/>
              <a:t>O(n)</a:t>
            </a:r>
          </a:p>
          <a:p>
            <a:endParaRPr lang="en-US" altLang="zh-CN" sz="900" dirty="0"/>
          </a:p>
          <a:p>
            <a:r>
              <a:rPr lang="zh-CN" altLang="en-US" sz="900" b="1" dirty="0"/>
              <a:t>应用场景</a:t>
            </a:r>
            <a:r>
              <a:rPr lang="zh-CN" altLang="en-US" sz="900" dirty="0"/>
              <a:t>：函数调用栈</a:t>
            </a:r>
            <a:endParaRPr lang="en-US" altLang="zh-CN" sz="900" dirty="0"/>
          </a:p>
        </p:txBody>
      </p:sp>
      <p:pic>
        <p:nvPicPr>
          <p:cNvPr id="5" name="Picture 2" descr="https://static001.geekbang.org/resource/image/9e/3e/9eca53f9b557b1213c5d94b94e9dce3e.jpg">
            <a:extLst>
              <a:ext uri="{FF2B5EF4-FFF2-40B4-BE49-F238E27FC236}">
                <a16:creationId xmlns="" xmlns:a16="http://schemas.microsoft.com/office/drawing/2014/main" id="{E9FA410E-3B1A-442F-B408-F7A445F39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540" y="1988981"/>
            <a:ext cx="4154018" cy="291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25A93B6C-B3ED-4588-A656-4DC720B361E9}"/>
              </a:ext>
            </a:extLst>
          </p:cNvPr>
          <p:cNvSpPr txBox="1"/>
          <p:nvPr/>
        </p:nvSpPr>
        <p:spPr>
          <a:xfrm>
            <a:off x="2617644" y="3598568"/>
            <a:ext cx="14947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队列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EFB9E647-3EF7-4597-ACAE-108D30D0A483}"/>
              </a:ext>
            </a:extLst>
          </p:cNvPr>
          <p:cNvSpPr txBox="1"/>
          <p:nvPr/>
        </p:nvSpPr>
        <p:spPr>
          <a:xfrm>
            <a:off x="2617643" y="3898650"/>
            <a:ext cx="3648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线性表</a:t>
            </a:r>
            <a:endParaRPr lang="en-US" altLang="zh-CN" sz="900" dirty="0"/>
          </a:p>
          <a:p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先进先出</a:t>
            </a: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支持随机访问</a:t>
            </a:r>
            <a:r>
              <a:rPr lang="en-US" altLang="zh-CN" sz="900" dirty="0"/>
              <a:t>O(1) </a:t>
            </a:r>
            <a:r>
              <a:rPr lang="zh-CN" altLang="en-US" sz="900" dirty="0"/>
              <a:t>，插入</a:t>
            </a:r>
            <a:r>
              <a:rPr lang="en-US" altLang="zh-CN" sz="900" dirty="0"/>
              <a:t>/</a:t>
            </a:r>
            <a:r>
              <a:rPr lang="zh-CN" altLang="en-US" sz="900" dirty="0"/>
              <a:t>删除数据复杂度</a:t>
            </a:r>
            <a:r>
              <a:rPr lang="en-US" altLang="zh-CN" sz="900" dirty="0"/>
              <a:t>O(n)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r>
              <a:rPr lang="zh-CN" altLang="en-US" sz="900" b="1" dirty="0"/>
              <a:t>应用场景</a:t>
            </a:r>
            <a:r>
              <a:rPr lang="zh-CN" altLang="en-US" sz="900" dirty="0"/>
              <a:t>：线程池</a:t>
            </a: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1768226" cy="582593"/>
          </a:xfrm>
        </p:spPr>
        <p:txBody>
          <a:bodyPr/>
          <a:lstStyle/>
          <a:p>
            <a:r>
              <a:rPr lang="zh-CN" altLang="en-US" smtClean="0"/>
              <a:t>栈</a:t>
            </a:r>
            <a:r>
              <a:rPr lang="zh-CN" altLang="en-US" smtClean="0"/>
              <a:t>的应用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54704" y="2640495"/>
            <a:ext cx="1327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函数调用栈</a:t>
            </a:r>
          </a:p>
        </p:txBody>
      </p:sp>
      <p:pic>
        <p:nvPicPr>
          <p:cNvPr id="4" name="Picture 2" descr="https://static001.geekbang.org/resource/image/bc/00/bc77c8d33375750f1700eb7778551600.jpg">
            <a:extLst>
              <a:ext uri="{FF2B5EF4-FFF2-40B4-BE49-F238E27FC236}">
                <a16:creationId xmlns="" xmlns:a16="http://schemas.microsoft.com/office/drawing/2014/main" id="{A4063C29-1E77-42B4-B45F-F767FE377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36" y="2167057"/>
            <a:ext cx="4961938" cy="343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6A6D4500-1F5D-4123-BAAE-80C161111197}"/>
              </a:ext>
            </a:extLst>
          </p:cNvPr>
          <p:cNvSpPr txBox="1"/>
          <p:nvPr/>
        </p:nvSpPr>
        <p:spPr>
          <a:xfrm>
            <a:off x="2554562" y="2921654"/>
            <a:ext cx="23861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900" dirty="0"/>
          </a:p>
          <a:p>
            <a:r>
              <a:rPr lang="zh-CN" altLang="en-US" sz="1100" b="1" dirty="0"/>
              <a:t>模型：</a:t>
            </a:r>
            <a:endParaRPr lang="en-US" altLang="zh-CN" sz="1100" b="1" dirty="0"/>
          </a:p>
          <a:p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操作数栈</a:t>
            </a: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运算符栈</a:t>
            </a:r>
            <a:endParaRPr lang="en-US" altLang="zh-CN" sz="900" dirty="0"/>
          </a:p>
          <a:p>
            <a:endParaRPr lang="en-US" altLang="zh-CN" sz="900" dirty="0"/>
          </a:p>
          <a:p>
            <a:endParaRPr lang="en-US" altLang="zh-CN" sz="1100" b="1" dirty="0"/>
          </a:p>
          <a:p>
            <a:r>
              <a:rPr lang="zh-CN" altLang="en-US" sz="1100" b="1" dirty="0"/>
              <a:t>规则：</a:t>
            </a:r>
            <a:endParaRPr lang="en-US" altLang="zh-CN" sz="1100" b="1" dirty="0"/>
          </a:p>
          <a:p>
            <a:endParaRPr lang="en-US" altLang="zh-CN" sz="900" dirty="0"/>
          </a:p>
          <a:p>
            <a:r>
              <a:rPr lang="en-US" altLang="zh-CN" sz="900" dirty="0"/>
              <a:t>1.</a:t>
            </a:r>
            <a:r>
              <a:rPr lang="zh-CN" altLang="en-US" sz="900" dirty="0"/>
              <a:t>遇到数字就入栈</a:t>
            </a:r>
            <a:endParaRPr lang="en-US" altLang="zh-CN" sz="900" dirty="0"/>
          </a:p>
          <a:p>
            <a:endParaRPr lang="en-US" altLang="zh-CN" sz="900" dirty="0"/>
          </a:p>
          <a:p>
            <a:r>
              <a:rPr lang="en-US" altLang="zh-CN" sz="900" dirty="0"/>
              <a:t>2.</a:t>
            </a:r>
            <a:r>
              <a:rPr lang="zh-CN" altLang="en-US" sz="900" dirty="0"/>
              <a:t>遇到操作符做比较：</a:t>
            </a:r>
            <a:endParaRPr lang="en-US" altLang="zh-CN" sz="900" dirty="0"/>
          </a:p>
          <a:p>
            <a:endParaRPr lang="en-US" altLang="zh-CN" sz="900" dirty="0"/>
          </a:p>
          <a:p>
            <a:r>
              <a:rPr lang="en-US" altLang="zh-CN" sz="900" dirty="0"/>
              <a:t>    a.</a:t>
            </a:r>
            <a:r>
              <a:rPr lang="zh-CN" altLang="en-US" sz="900" dirty="0"/>
              <a:t>优先级高，入栈</a:t>
            </a:r>
            <a:endParaRPr lang="en-US" altLang="zh-CN" sz="900" dirty="0"/>
          </a:p>
          <a:p>
            <a:endParaRPr lang="en-US" altLang="zh-CN" sz="900" dirty="0"/>
          </a:p>
          <a:p>
            <a:r>
              <a:rPr lang="en-US" altLang="zh-CN" sz="900" dirty="0"/>
              <a:t>    b.</a:t>
            </a:r>
            <a:r>
              <a:rPr lang="zh-CN" altLang="en-US" sz="900" dirty="0"/>
              <a:t>优先级低或相同，取</a:t>
            </a:r>
            <a:r>
              <a:rPr lang="en-US" altLang="zh-CN" sz="900" dirty="0"/>
              <a:t>2</a:t>
            </a:r>
            <a:r>
              <a:rPr lang="zh-CN" altLang="en-US" sz="900" dirty="0"/>
              <a:t>个操作数和</a:t>
            </a:r>
            <a:r>
              <a:rPr lang="en-US" altLang="zh-CN" sz="900" dirty="0"/>
              <a:t>1</a:t>
            </a:r>
            <a:r>
              <a:rPr lang="zh-CN" altLang="en-US" sz="900" dirty="0"/>
              <a:t>个运算符计算，继续比较</a:t>
            </a: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100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4816226" cy="582593"/>
          </a:xfrm>
        </p:spPr>
        <p:txBody>
          <a:bodyPr/>
          <a:lstStyle/>
          <a:p>
            <a:r>
              <a:rPr lang="zh-CN" altLang="en-US" dirty="0" smtClean="0"/>
              <a:t>冒泡</a:t>
            </a:r>
            <a:r>
              <a:rPr lang="zh-CN" altLang="en-US" dirty="0"/>
              <a:t>排序（</a:t>
            </a:r>
            <a:r>
              <a:rPr lang="en-US" altLang="zh-CN" dirty="0"/>
              <a:t>Bubble Sort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58304" y="1982316"/>
            <a:ext cx="30031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冒泡排序（</a:t>
            </a:r>
            <a:r>
              <a:rPr lang="en-US" altLang="zh-CN" dirty="0"/>
              <a:t>Bubble Sort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86371" y="2455842"/>
            <a:ext cx="364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原地排序算法，空间复杂度</a:t>
            </a:r>
            <a:r>
              <a:rPr lang="en-US" altLang="zh-CN" sz="900" dirty="0"/>
              <a:t>O(1)</a:t>
            </a:r>
          </a:p>
          <a:p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稳定排序算法</a:t>
            </a: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时间复杂度：最好</a:t>
            </a:r>
            <a:r>
              <a:rPr lang="en-US" altLang="zh-CN" sz="900" dirty="0"/>
              <a:t>O(n)</a:t>
            </a:r>
            <a:r>
              <a:rPr lang="zh-CN" altLang="en-US" sz="900" dirty="0"/>
              <a:t>，最差</a:t>
            </a:r>
            <a:r>
              <a:rPr lang="en-US" altLang="zh-CN" sz="900" dirty="0"/>
              <a:t>O(n²)</a:t>
            </a:r>
          </a:p>
          <a:p>
            <a:endParaRPr lang="en-US" altLang="zh-CN" sz="900" dirty="0"/>
          </a:p>
        </p:txBody>
      </p:sp>
      <p:pic>
        <p:nvPicPr>
          <p:cNvPr id="5" name="Picture 2" descr="https://static001.geekbang.org/resource/image/40/e9/4038f64f47975ab9f519e4f739e464e9.jpg">
            <a:extLst>
              <a:ext uri="{FF2B5EF4-FFF2-40B4-BE49-F238E27FC236}">
                <a16:creationId xmlns="" xmlns:a16="http://schemas.microsoft.com/office/drawing/2014/main" id="{44FF9AA8-BB94-4FF3-ADFB-D6EB8FED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0" y="1808872"/>
            <a:ext cx="5235401" cy="33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916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4816226" cy="582593"/>
          </a:xfrm>
        </p:spPr>
        <p:txBody>
          <a:bodyPr/>
          <a:lstStyle/>
          <a:p>
            <a:r>
              <a:rPr lang="zh-CN" altLang="en-US" dirty="0" smtClean="0"/>
              <a:t>冒泡</a:t>
            </a:r>
            <a:r>
              <a:rPr lang="zh-CN" altLang="en-US" dirty="0"/>
              <a:t>排序（</a:t>
            </a:r>
            <a:r>
              <a:rPr lang="en-US" altLang="zh-CN" dirty="0"/>
              <a:t>Bubble Sort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00225" y="2217845"/>
            <a:ext cx="30030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冒泡排序（</a:t>
            </a:r>
            <a:r>
              <a:rPr lang="en-US" altLang="zh-CN" dirty="0"/>
              <a:t>Bubble Sort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7B358A8-2C03-4453-B0D9-245BC1D81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33" y="1763241"/>
            <a:ext cx="3755012" cy="35950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00225" y="2862432"/>
            <a:ext cx="3003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示意图展示：</a:t>
            </a:r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3483936"/>
            <a:ext cx="4062008" cy="12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04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2253135" cy="582593"/>
          </a:xfrm>
        </p:spPr>
        <p:txBody>
          <a:bodyPr/>
          <a:lstStyle/>
          <a:p>
            <a:r>
              <a:rPr lang="zh-CN" altLang="en-US" smtClean="0"/>
              <a:t>插入排序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201649" y="2384098"/>
            <a:ext cx="30031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插入排序（</a:t>
            </a:r>
            <a:r>
              <a:rPr lang="en-US" altLang="zh-CN" dirty="0"/>
              <a:t>Insertion Sort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29716" y="2857624"/>
            <a:ext cx="364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原地排序算法，空间复杂度</a:t>
            </a:r>
            <a:r>
              <a:rPr lang="en-US" altLang="zh-CN" sz="900" dirty="0"/>
              <a:t>O(1)</a:t>
            </a:r>
          </a:p>
          <a:p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稳定排序算法</a:t>
            </a: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时间复杂度：最好</a:t>
            </a:r>
            <a:r>
              <a:rPr lang="en-US" altLang="zh-CN" sz="900" dirty="0"/>
              <a:t>O(n)</a:t>
            </a:r>
            <a:r>
              <a:rPr lang="zh-CN" altLang="en-US" sz="900" dirty="0"/>
              <a:t>，最差</a:t>
            </a:r>
            <a:r>
              <a:rPr lang="en-US" altLang="zh-CN" sz="900" dirty="0"/>
              <a:t>O(n²)</a:t>
            </a:r>
          </a:p>
          <a:p>
            <a:endParaRPr lang="en-US" altLang="zh-CN" sz="900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4CC958D9-A1DE-4044-9689-DAFBEE585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579" y="1982892"/>
            <a:ext cx="4620000" cy="39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4816226" cy="582593"/>
          </a:xfrm>
        </p:spPr>
        <p:txBody>
          <a:bodyPr/>
          <a:lstStyle/>
          <a:p>
            <a:r>
              <a:rPr lang="zh-CN" altLang="en-US" dirty="0" smtClean="0"/>
              <a:t>插入</a:t>
            </a:r>
            <a:r>
              <a:rPr lang="zh-CN" altLang="en-US" dirty="0"/>
              <a:t>排序（</a:t>
            </a:r>
            <a:r>
              <a:rPr lang="en-US" altLang="zh-CN" dirty="0"/>
              <a:t> Insertion Sort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76222" y="2494936"/>
            <a:ext cx="30030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插入排序（</a:t>
            </a:r>
            <a:r>
              <a:rPr lang="en-US" altLang="zh-CN" dirty="0"/>
              <a:t> Insertion Sort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5956563-7ACB-4CE7-BBCD-14A78004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296" y="1977900"/>
            <a:ext cx="3819048" cy="37142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76222" y="2973136"/>
            <a:ext cx="3003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示意图展示：</a:t>
            </a:r>
            <a:endParaRPr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24" y="3428254"/>
            <a:ext cx="3635740" cy="22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50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4816226" cy="582593"/>
          </a:xfrm>
        </p:spPr>
        <p:txBody>
          <a:bodyPr/>
          <a:lstStyle/>
          <a:p>
            <a:r>
              <a:rPr lang="zh-CN" altLang="en-US" dirty="0" smtClean="0"/>
              <a:t>选择</a:t>
            </a:r>
            <a:r>
              <a:rPr lang="zh-CN" altLang="en-US" dirty="0"/>
              <a:t>排序（</a:t>
            </a:r>
            <a:r>
              <a:rPr lang="en-US" altLang="zh-CN" dirty="0"/>
              <a:t>Selection Sort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74636" y="2162425"/>
            <a:ext cx="30031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选择排序（</a:t>
            </a:r>
            <a:r>
              <a:rPr lang="en-US" altLang="zh-CN" dirty="0"/>
              <a:t>Selection Sort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02703" y="2635951"/>
            <a:ext cx="2662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原地排序算法，空间复杂度</a:t>
            </a:r>
            <a:r>
              <a:rPr lang="en-US" altLang="zh-CN" sz="900" dirty="0"/>
              <a:t>O(1)</a:t>
            </a:r>
          </a:p>
          <a:p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非稳定排序算法</a:t>
            </a: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时间复杂度：最好、最差</a:t>
            </a:r>
            <a:r>
              <a:rPr lang="en-US" altLang="zh-CN" sz="900" dirty="0"/>
              <a:t>O(n²)</a:t>
            </a:r>
          </a:p>
          <a:p>
            <a:endParaRPr lang="en-US" altLang="zh-CN" sz="900" dirty="0"/>
          </a:p>
        </p:txBody>
      </p:sp>
      <p:pic>
        <p:nvPicPr>
          <p:cNvPr id="5" name="Picture 2" descr="https://static001.geekbang.org/resource/image/32/1d/32371475a0b08f0db9861d102474181d.jpg">
            <a:extLst>
              <a:ext uri="{FF2B5EF4-FFF2-40B4-BE49-F238E27FC236}">
                <a16:creationId xmlns="" xmlns:a16="http://schemas.microsoft.com/office/drawing/2014/main" id="{B558449C-D1BC-4B74-8051-60E112A9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36" y="1680114"/>
            <a:ext cx="4885618" cy="366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04" y="3732726"/>
            <a:ext cx="3058123" cy="9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4816226" cy="582593"/>
          </a:xfrm>
        </p:spPr>
        <p:txBody>
          <a:bodyPr/>
          <a:lstStyle/>
          <a:p>
            <a:r>
              <a:rPr lang="zh-CN" altLang="en-US" dirty="0" smtClean="0"/>
              <a:t>归并</a:t>
            </a:r>
            <a:r>
              <a:rPr lang="zh-CN" altLang="en-US" dirty="0"/>
              <a:t>排序（</a:t>
            </a:r>
            <a:r>
              <a:rPr lang="en-US" altLang="zh-CN" dirty="0"/>
              <a:t>Merge Sort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14151" y="2217843"/>
            <a:ext cx="30031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归并排序（</a:t>
            </a:r>
            <a:r>
              <a:rPr lang="en-US" altLang="zh-CN" dirty="0"/>
              <a:t>Merge Sort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42218" y="2691369"/>
            <a:ext cx="2762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通过递归实现</a:t>
            </a:r>
            <a:endParaRPr lang="en-US" altLang="zh-CN" sz="900" dirty="0"/>
          </a:p>
          <a:p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稳定排序算法</a:t>
            </a: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时间复杂度：平均</a:t>
            </a:r>
            <a:r>
              <a:rPr lang="en-US" altLang="zh-CN" sz="900" dirty="0"/>
              <a:t>O(</a:t>
            </a:r>
            <a:r>
              <a:rPr lang="en-US" altLang="zh-CN" sz="900" dirty="0" err="1"/>
              <a:t>logn</a:t>
            </a:r>
            <a:r>
              <a:rPr lang="en-US" altLang="zh-CN" sz="900" dirty="0"/>
              <a:t>)</a:t>
            </a:r>
            <a:r>
              <a:rPr lang="zh-CN" altLang="en-US" sz="900" dirty="0"/>
              <a:t>，最坏</a:t>
            </a:r>
            <a:r>
              <a:rPr lang="en-US" altLang="zh-CN" sz="900" dirty="0"/>
              <a:t>O(n²)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非原地排序算法，空间复杂度</a:t>
            </a:r>
            <a:r>
              <a:rPr lang="en-US" altLang="zh-CN" sz="900" dirty="0"/>
              <a:t>O(n)</a:t>
            </a:r>
          </a:p>
          <a:p>
            <a:endParaRPr lang="en-US" altLang="zh-CN" sz="900" dirty="0"/>
          </a:p>
        </p:txBody>
      </p:sp>
      <p:pic>
        <p:nvPicPr>
          <p:cNvPr id="5" name="Picture 2" descr="https://static001.geekbang.org/resource/image/db/2b/db7f892d3355ef74da9cd64aa926dc2b.jpg">
            <a:extLst>
              <a:ext uri="{FF2B5EF4-FFF2-40B4-BE49-F238E27FC236}">
                <a16:creationId xmlns="" xmlns:a16="http://schemas.microsoft.com/office/drawing/2014/main" id="{708E0BDE-493A-48EA-8670-20722BD4D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36" y="1735532"/>
            <a:ext cx="4769870" cy="38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218" y="3785034"/>
            <a:ext cx="2839752" cy="17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4331317" cy="582593"/>
          </a:xfrm>
        </p:spPr>
        <p:txBody>
          <a:bodyPr/>
          <a:lstStyle/>
          <a:p>
            <a:r>
              <a:rPr lang="zh-CN" altLang="en-US">
                <a:sym typeface="+mn-lt"/>
              </a:rPr>
              <a:t>学习数据结构与算法的意义</a:t>
            </a:r>
            <a:endParaRPr lang="zh-CN" altLang="en-US" dirty="0"/>
          </a:p>
        </p:txBody>
      </p:sp>
      <p:sp>
        <p:nvSpPr>
          <p:cNvPr id="6" name="Rectangle 3"/>
          <p:cNvSpPr/>
          <p:nvPr/>
        </p:nvSpPr>
        <p:spPr>
          <a:xfrm>
            <a:off x="1024240" y="1554631"/>
            <a:ext cx="98377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看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源码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	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查看源码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、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了解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结构和实现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方式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、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了解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主要的方法</a:t>
            </a:r>
            <a:endParaRPr lang="en-US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10" name="Rectangle 7"/>
          <p:cNvSpPr/>
          <p:nvPr/>
        </p:nvSpPr>
        <p:spPr>
          <a:xfrm>
            <a:off x="1024240" y="4776726"/>
            <a:ext cx="10128669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实际应用</a:t>
            </a:r>
            <a:endParaRPr lang="zh-CN" altLang="en-US" sz="2400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	根据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应用场景选取适用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方法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、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解决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线上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问题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简练自己的代码</a:t>
            </a:r>
            <a:endParaRPr lang="en-US" altLang="zh-CN" sz="2400" dirty="0">
              <a:latin typeface="STFangsong" charset="-122"/>
              <a:ea typeface="STFangsong" charset="-122"/>
              <a:cs typeface="STFangsong" charset="-122"/>
            </a:endParaRPr>
          </a:p>
          <a:p>
            <a:pPr marL="128588" indent="-128588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675" dirty="0">
              <a:solidFill>
                <a:prstClr val="black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1024239" y="3124291"/>
            <a:ext cx="98377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smtClean="0">
                <a:latin typeface="STFangsong" charset="-122"/>
                <a:ea typeface="STFangsong" charset="-122"/>
                <a:cs typeface="STFangsong" charset="-122"/>
              </a:rPr>
              <a:t>多思考</a:t>
            </a:r>
            <a:endParaRPr lang="zh-CN" altLang="en-US" sz="2400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	为何要这么设计</a:t>
            </a:r>
            <a:r>
              <a:rPr lang="en-US" altLang="zh-CN" sz="2400" dirty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zh-CN" altLang="en-US" sz="2400" dirty="0">
                <a:latin typeface="STFangsong" charset="-122"/>
                <a:ea typeface="STFangsong" charset="-122"/>
                <a:cs typeface="STFangsong" charset="-122"/>
              </a:rPr>
              <a:t>、我能否设计个类似的或更好的</a:t>
            </a:r>
            <a:r>
              <a:rPr lang="en-US" altLang="zh-CN" sz="2400" dirty="0">
                <a:latin typeface="STFangsong" charset="-122"/>
                <a:ea typeface="STFangsong" charset="-122"/>
                <a:cs typeface="STFangsong" charset="-122"/>
              </a:rPr>
              <a:t> </a:t>
            </a:r>
            <a:endParaRPr lang="en-US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4816226" cy="582593"/>
          </a:xfrm>
        </p:spPr>
        <p:txBody>
          <a:bodyPr/>
          <a:lstStyle/>
          <a:p>
            <a:r>
              <a:rPr lang="zh-CN" altLang="en-US" dirty="0" smtClean="0"/>
              <a:t>快速</a:t>
            </a:r>
            <a:r>
              <a:rPr lang="zh-CN" altLang="en-US" dirty="0"/>
              <a:t>排序（</a:t>
            </a:r>
            <a:r>
              <a:rPr lang="en-US" altLang="zh-CN" dirty="0"/>
              <a:t>Quick Sort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87795" y="2494934"/>
            <a:ext cx="30031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快速排序（</a:t>
            </a:r>
            <a:r>
              <a:rPr lang="en-US" altLang="zh-CN" dirty="0"/>
              <a:t>Quick Sort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215862" y="2968460"/>
            <a:ext cx="2769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通过递归实现</a:t>
            </a:r>
            <a:endParaRPr lang="en-US" altLang="zh-CN" sz="900" dirty="0"/>
          </a:p>
          <a:p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不稳定排序算法</a:t>
            </a: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时间复杂度：平均</a:t>
            </a:r>
            <a:r>
              <a:rPr lang="en-US" altLang="zh-CN" sz="900" dirty="0"/>
              <a:t>O(</a:t>
            </a:r>
            <a:r>
              <a:rPr lang="en-US" altLang="zh-CN" sz="900" dirty="0" err="1"/>
              <a:t>logn</a:t>
            </a:r>
            <a:r>
              <a:rPr lang="en-US" altLang="zh-CN" sz="900" dirty="0"/>
              <a:t>)</a:t>
            </a:r>
            <a:r>
              <a:rPr lang="zh-CN" altLang="en-US" sz="900" dirty="0"/>
              <a:t>，最坏</a:t>
            </a:r>
            <a:r>
              <a:rPr lang="en-US" altLang="zh-CN" sz="900" dirty="0"/>
              <a:t>O(n²)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原地排序算法，空间复杂度</a:t>
            </a:r>
            <a:r>
              <a:rPr lang="en-US" altLang="zh-CN" sz="900" dirty="0"/>
              <a:t>O(1)</a:t>
            </a:r>
          </a:p>
          <a:p>
            <a:endParaRPr lang="en-US" altLang="zh-CN" sz="900" dirty="0"/>
          </a:p>
        </p:txBody>
      </p:sp>
      <p:pic>
        <p:nvPicPr>
          <p:cNvPr id="5" name="Picture 4" descr="https://static001.geekbang.org/resource/image/08/e7/086002d67995e4769473b3f50dd96de7.jpg">
            <a:extLst>
              <a:ext uri="{FF2B5EF4-FFF2-40B4-BE49-F238E27FC236}">
                <a16:creationId xmlns="" xmlns:a16="http://schemas.microsoft.com/office/drawing/2014/main" id="{2FE693EC-9B8C-472A-93F2-043E75649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90" y="1893673"/>
            <a:ext cx="4619542" cy="347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63" y="4249895"/>
            <a:ext cx="3389166" cy="105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9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3239447" cy="582593"/>
          </a:xfrm>
        </p:spPr>
        <p:txBody>
          <a:bodyPr/>
          <a:lstStyle/>
          <a:p>
            <a:r>
              <a:rPr lang="zh-CN" altLang="en-US" smtClean="0"/>
              <a:t>跳</a:t>
            </a:r>
            <a:r>
              <a:rPr lang="zh-CN" altLang="en-US" dirty="0"/>
              <a:t>表（</a:t>
            </a:r>
            <a:r>
              <a:rPr lang="en-US" altLang="zh-CN" dirty="0"/>
              <a:t>Skip List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9867" y="2162425"/>
            <a:ext cx="30031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跳表（</a:t>
            </a:r>
            <a:r>
              <a:rPr lang="en-US" altLang="zh-CN" dirty="0"/>
              <a:t>Skip List</a:t>
            </a:r>
            <a:r>
              <a:rPr lang="zh-CN" altLang="en-US" dirty="0"/>
              <a:t>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27934" y="3256675"/>
            <a:ext cx="27695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查询时间复杂度：</a:t>
            </a:r>
            <a:r>
              <a:rPr lang="en-US" altLang="zh-CN" sz="900" dirty="0"/>
              <a:t>O(</a:t>
            </a:r>
            <a:r>
              <a:rPr lang="en-US" altLang="zh-CN" sz="900" dirty="0" err="1"/>
              <a:t>logn</a:t>
            </a:r>
            <a:r>
              <a:rPr lang="en-US" altLang="zh-CN" sz="9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空间复杂度</a:t>
            </a:r>
            <a:r>
              <a:rPr lang="en-US" altLang="zh-CN" sz="900" dirty="0"/>
              <a:t>O(n)</a:t>
            </a:r>
            <a:r>
              <a:rPr lang="zh-CN" altLang="en-US" sz="900" dirty="0"/>
              <a:t>，存储索引</a:t>
            </a: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高效动态插入、删除，时间复杂度</a:t>
            </a:r>
            <a:r>
              <a:rPr lang="en-US" altLang="zh-CN" sz="900" dirty="0"/>
              <a:t>O(</a:t>
            </a:r>
            <a:r>
              <a:rPr lang="en-US" altLang="zh-CN" sz="900" dirty="0" err="1"/>
              <a:t>logn</a:t>
            </a:r>
            <a:r>
              <a:rPr lang="en-US" altLang="zh-CN" sz="9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zh-CN" altLang="en-US" sz="900" dirty="0"/>
              <a:t>通过随机函数插入维护索引节点</a:t>
            </a:r>
            <a:endParaRPr lang="en-US" altLang="zh-CN" sz="900" dirty="0"/>
          </a:p>
          <a:p>
            <a:pPr marL="171450" indent="-171450">
              <a:buFont typeface="Wingdings" panose="05000000000000000000" pitchFamily="2" charset="2"/>
              <a:buChar char="l"/>
            </a:pPr>
            <a:endParaRPr lang="en-US" altLang="zh-CN" sz="900" dirty="0"/>
          </a:p>
          <a:p>
            <a:endParaRPr lang="en-US" altLang="zh-CN" sz="900" dirty="0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6D582D16-5825-4C17-806A-819C649EDAD1}"/>
              </a:ext>
            </a:extLst>
          </p:cNvPr>
          <p:cNvSpPr txBox="1"/>
          <p:nvPr/>
        </p:nvSpPr>
        <p:spPr>
          <a:xfrm>
            <a:off x="1799866" y="2555387"/>
            <a:ext cx="28643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问：为什么</a:t>
            </a:r>
            <a:r>
              <a:rPr lang="en-US" altLang="zh-CN" sz="1050" dirty="0"/>
              <a:t>Redis</a:t>
            </a:r>
            <a:r>
              <a:rPr lang="zh-CN" altLang="en-US" sz="1050" dirty="0"/>
              <a:t>中有序集合用跳表实现，不用红黑树？</a:t>
            </a:r>
          </a:p>
        </p:txBody>
      </p:sp>
      <p:pic>
        <p:nvPicPr>
          <p:cNvPr id="6" name="Picture 2" descr="https://static001.geekbang.org/resource/image/49/65/492206afe5e2fef9f683c7cff83afa65.jpg">
            <a:extLst>
              <a:ext uri="{FF2B5EF4-FFF2-40B4-BE49-F238E27FC236}">
                <a16:creationId xmlns="" xmlns:a16="http://schemas.microsoft.com/office/drawing/2014/main" id="{0E46A260-8D0F-4021-87DC-109BE1F6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29" y="1834547"/>
            <a:ext cx="5300076" cy="307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D44950E0-1AD2-49B0-8E91-5F4866FD9093}"/>
              </a:ext>
            </a:extLst>
          </p:cNvPr>
          <p:cNvSpPr txBox="1"/>
          <p:nvPr/>
        </p:nvSpPr>
        <p:spPr>
          <a:xfrm>
            <a:off x="1827934" y="4577025"/>
            <a:ext cx="28643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答：按区间查找数据时，红黑树效率没跳表高</a:t>
            </a:r>
          </a:p>
        </p:txBody>
      </p:sp>
    </p:spTree>
    <p:extLst>
      <p:ext uri="{BB962C8B-B14F-4D97-AF65-F5344CB8AC3E}">
        <p14:creationId xmlns:p14="http://schemas.microsoft.com/office/powerpoint/2010/main" val="228217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这是作业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43554" y="2743200"/>
            <a:ext cx="8321428" cy="16486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 smtClean="0">
                <a:latin typeface="STFangsong" charset="-122"/>
                <a:ea typeface="STFangsong" charset="-122"/>
                <a:cs typeface="STFangsong" charset="-122"/>
              </a:rPr>
              <a:t>JDK </a:t>
            </a:r>
            <a:r>
              <a:rPr lang="en-US" altLang="zh-CN" sz="2000" dirty="0" err="1" smtClean="0">
                <a:latin typeface="STFangsong" charset="-122"/>
                <a:ea typeface="STFangsong" charset="-122"/>
                <a:cs typeface="STFangsong" charset="-122"/>
              </a:rPr>
              <a:t>java.util.Arrays#sort</a:t>
            </a:r>
            <a:r>
              <a:rPr lang="en-US" altLang="zh-CN" sz="2000" dirty="0" smtClean="0">
                <a:latin typeface="STFangsong" charset="-122"/>
                <a:ea typeface="STFangsong" charset="-122"/>
                <a:cs typeface="STFangsong" charset="-122"/>
              </a:rPr>
              <a:t>()</a:t>
            </a:r>
            <a:r>
              <a:rPr lang="zh-CN" altLang="en-US" sz="2000" dirty="0" smtClean="0">
                <a:latin typeface="STFangsong" charset="-122"/>
                <a:ea typeface="STFangsong" charset="-122"/>
                <a:cs typeface="STFangsong" charset="-122"/>
              </a:rPr>
              <a:t> 中使用了什么排序算法？</a:t>
            </a:r>
            <a:endParaRPr lang="zh-CN" altLang="en-US" sz="2000" dirty="0" smtClean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982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6211" y="369890"/>
            <a:ext cx="1047789" cy="582593"/>
          </a:xfrm>
        </p:spPr>
        <p:txBody>
          <a:bodyPr/>
          <a:lstStyle/>
          <a:p>
            <a:r>
              <a:rPr kumimoji="1" lang="zh-CN" altLang="en-US" smtClean="0"/>
              <a:t>彩蛋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2443023" y="2169679"/>
            <a:ext cx="67009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SELECT * FROM `</a:t>
            </a:r>
            <a:r>
              <a:rPr kumimoji="1" lang="en-US" altLang="zh-CN" sz="2000" dirty="0" err="1"/>
              <a:t>device_stock</a:t>
            </a:r>
            <a:r>
              <a:rPr kumimoji="1" lang="en-US" altLang="zh-CN" sz="2000" dirty="0"/>
              <a:t>` ORDER BY "</a:t>
            </a:r>
            <a:r>
              <a:rPr kumimoji="1" lang="en-US" altLang="zh-CN" sz="2000" dirty="0" err="1"/>
              <a:t>dhsakdas</a:t>
            </a:r>
            <a:r>
              <a:rPr kumimoji="1" lang="en-US" altLang="zh-CN" sz="2000" dirty="0"/>
              <a:t> DESC</a:t>
            </a:r>
            <a:r>
              <a:rPr kumimoji="1" lang="en-US" altLang="zh-CN" sz="2000" dirty="0" smtClean="0"/>
              <a:t>";</a:t>
            </a:r>
          </a:p>
          <a:p>
            <a:endParaRPr kumimoji="1" lang="en-US" altLang="zh-CN" sz="2000" dirty="0"/>
          </a:p>
          <a:p>
            <a:r>
              <a:rPr kumimoji="1" lang="zh-CN" altLang="en-US" sz="2000" dirty="0" smtClean="0"/>
              <a:t>这个 </a:t>
            </a:r>
            <a:r>
              <a:rPr kumimoji="1" lang="en-US" altLang="zh-CN" sz="2000" dirty="0" smtClean="0"/>
              <a:t>SQL</a:t>
            </a:r>
            <a:r>
              <a:rPr kumimoji="1" lang="zh-CN" altLang="en-US" sz="2000" dirty="0" smtClean="0"/>
              <a:t> 有问题吗？会报错吗？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34519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6211" y="369890"/>
            <a:ext cx="1172480" cy="582593"/>
          </a:xfrm>
        </p:spPr>
        <p:txBody>
          <a:bodyPr/>
          <a:lstStyle/>
          <a:p>
            <a:r>
              <a:rPr kumimoji="1" lang="zh-CN" altLang="en-US" dirty="0" smtClean="0"/>
              <a:t>彩蛋 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334659" y="2335933"/>
            <a:ext cx="10322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UPDATE `</a:t>
            </a:r>
            <a:r>
              <a:rPr kumimoji="1" lang="en-US" altLang="zh-CN" sz="2000" dirty="0" err="1"/>
              <a:t>device_stock</a:t>
            </a:r>
            <a:r>
              <a:rPr kumimoji="1" lang="en-US" altLang="zh-CN" sz="2000" dirty="0"/>
              <a:t>` SET username = "</a:t>
            </a:r>
            <a:r>
              <a:rPr kumimoji="1" lang="en-US" altLang="zh-CN" sz="2000" dirty="0" err="1"/>
              <a:t>BridgeLi</a:t>
            </a:r>
            <a:r>
              <a:rPr kumimoji="1" lang="en-US" altLang="zh-CN" sz="2000" dirty="0"/>
              <a:t>" AND </a:t>
            </a:r>
            <a:r>
              <a:rPr kumimoji="1" lang="en-US" altLang="zh-CN" sz="2000" dirty="0" err="1"/>
              <a:t>passwd</a:t>
            </a:r>
            <a:r>
              <a:rPr kumimoji="1" lang="en-US" altLang="zh-CN" sz="2000" dirty="0"/>
              <a:t> = "</a:t>
            </a:r>
            <a:r>
              <a:rPr kumimoji="1" lang="en-US" altLang="zh-CN" sz="2000" dirty="0" err="1"/>
              <a:t>BridgeLi</a:t>
            </a:r>
            <a:r>
              <a:rPr kumimoji="1" lang="en-US" altLang="zh-CN" sz="2000" dirty="0"/>
              <a:t>" WHERE id = 1</a:t>
            </a:r>
            <a:r>
              <a:rPr kumimoji="1" lang="en-US" altLang="zh-CN" sz="2000" dirty="0" smtClean="0"/>
              <a:t>;</a:t>
            </a:r>
          </a:p>
          <a:p>
            <a:endParaRPr kumimoji="1" lang="en-US" altLang="zh-CN" sz="2000" dirty="0"/>
          </a:p>
          <a:p>
            <a:r>
              <a:rPr kumimoji="1" lang="zh-CN" altLang="en-US" sz="2000" dirty="0" smtClean="0"/>
              <a:t>这个 </a:t>
            </a:r>
            <a:r>
              <a:rPr kumimoji="1" lang="en-US" altLang="zh-CN" sz="2000" dirty="0" smtClean="0"/>
              <a:t>SQL</a:t>
            </a:r>
            <a:r>
              <a:rPr kumimoji="1" lang="zh-CN" altLang="en-US" sz="2000" dirty="0" smtClean="0"/>
              <a:t> 有问题吗？会报错吗？和 </a:t>
            </a:r>
            <a:r>
              <a:rPr kumimoji="1" lang="en-US" altLang="zh-CN" sz="2000" dirty="0"/>
              <a:t>username </a:t>
            </a:r>
            <a:r>
              <a:rPr kumimoji="1" lang="zh-CN" altLang="en-US" sz="2000" dirty="0" smtClean="0"/>
              <a:t>的类型有关系吗？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80007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76211" y="369890"/>
            <a:ext cx="1324880" cy="582593"/>
          </a:xfrm>
        </p:spPr>
        <p:txBody>
          <a:bodyPr/>
          <a:lstStyle/>
          <a:p>
            <a:r>
              <a:rPr kumimoji="1" lang="zh-CN" altLang="en-US" dirty="0" smtClean="0"/>
              <a:t>彩蛋 </a:t>
            </a:r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265385" y="3859933"/>
            <a:ext cx="10322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上面的写法生成的 </a:t>
            </a:r>
            <a:r>
              <a:rPr kumimoji="1" lang="en-US" altLang="zh-CN" sz="2000" dirty="0" smtClean="0"/>
              <a:t>SQL</a:t>
            </a:r>
            <a:r>
              <a:rPr kumimoji="1" lang="zh-CN" altLang="en-US" sz="2000" dirty="0" smtClean="0"/>
              <a:t> 是什么的？有问题吗？</a:t>
            </a:r>
            <a:endParaRPr kumimoji="1" lang="en-US" altLang="zh-CN" sz="2000" dirty="0" smtClean="0"/>
          </a:p>
          <a:p>
            <a:endParaRPr kumimoji="1" lang="en-US" altLang="zh-CN" sz="2000" dirty="0"/>
          </a:p>
          <a:p>
            <a:r>
              <a:rPr kumimoji="1" lang="zh-CN" altLang="en-US" sz="2000" dirty="0" smtClean="0"/>
              <a:t>如果不正确，应该怎么改？</a:t>
            </a: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45" y="1452418"/>
            <a:ext cx="4521200" cy="1625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35" y="1452418"/>
            <a:ext cx="4861886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73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参考资料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65919" y="2743200"/>
            <a:ext cx="10201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STFangsong" charset="-122"/>
                <a:ea typeface="STFangsong" charset="-122"/>
                <a:cs typeface="STFangsong" charset="-122"/>
              </a:rPr>
              <a:t>1.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 我的个人博客：</a:t>
            </a:r>
            <a:r>
              <a:rPr lang="en-US" altLang="zh-CN" sz="2400" dirty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2400" dirty="0" smtClean="0">
                <a:latin typeface="STFangsong" charset="-122"/>
                <a:ea typeface="STFangsong" charset="-122"/>
                <a:cs typeface="STFangsong" charset="-122"/>
                <a:hlinkClick r:id="rId3"/>
              </a:rPr>
              <a:t>https://www.bridgeli.cn/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（希望大家多多支持，如果能帮忙点一下广告就更帅了）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STFangsong" charset="-122"/>
                <a:ea typeface="STFangsong" charset="-122"/>
                <a:cs typeface="STFangsong" charset="-122"/>
              </a:rPr>
              <a:t>2.</a:t>
            </a: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 极客时间</a:t>
            </a:r>
            <a:endParaRPr lang="zh-CN" altLang="en-US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76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246" y="271012"/>
            <a:ext cx="10363200" cy="952507"/>
          </a:xfrm>
        </p:spPr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51413" y="1334999"/>
            <a:ext cx="6994566" cy="1878770"/>
          </a:xfrm>
          <a:prstGeom prst="rect">
            <a:avLst/>
          </a:prstGeom>
          <a:noFill/>
        </p:spPr>
        <p:txBody>
          <a:bodyPr wrap="square" tIns="108000" rtlCol="0">
            <a:spAutoFit/>
          </a:bodyPr>
          <a:lstStyle/>
          <a:p>
            <a:r>
              <a:rPr kumimoji="1"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一 前情回要</a:t>
            </a:r>
            <a:endParaRPr kumimoji="1" lang="en-US" altLang="zh-CN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二 </a:t>
            </a:r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什么是</a:t>
            </a:r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数据</a:t>
            </a:r>
            <a:r>
              <a:rPr kumimoji="1"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结构与</a:t>
            </a:r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算法</a:t>
            </a:r>
          </a:p>
          <a:p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三 数据结构和算法复杂度</a:t>
            </a:r>
            <a:endParaRPr kumimoji="1"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  <a:p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四</a:t>
            </a:r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 </a:t>
            </a:r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常见的</a:t>
            </a:r>
            <a:r>
              <a:rPr kumimoji="1"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数据</a:t>
            </a:r>
            <a:r>
              <a:rPr kumimoji="1" lang="zh-CN" alt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结构与算法有</a:t>
            </a:r>
            <a:r>
              <a:rPr kumimoji="1" lang="zh-CN" alt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sym typeface="+mn-lt"/>
              </a:rPr>
              <a:t>哪些</a:t>
            </a:r>
            <a:endParaRPr kumimoji="1"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252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181" y="1456423"/>
            <a:ext cx="10363200" cy="952507"/>
          </a:xfrm>
        </p:spPr>
        <p:txBody>
          <a:bodyPr/>
          <a:lstStyle/>
          <a:p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 </a:t>
            </a:r>
            <a:r>
              <a:rPr kumimoji="1" lang="zh-CN" altLang="en-US" sz="4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前</a:t>
            </a:r>
            <a:r>
              <a:rPr kumimoji="1" lang="zh-CN" alt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情回要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2654917" cy="582593"/>
          </a:xfrm>
        </p:spPr>
        <p:txBody>
          <a:bodyPr/>
          <a:lstStyle/>
          <a:p>
            <a:r>
              <a:rPr kumimoji="1" lang="zh-CN" altLang="en-US"/>
              <a:t>大型网站的演进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714516" y="2112358"/>
            <a:ext cx="8981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STFangsong" charset="-122"/>
                <a:ea typeface="STFangsong" charset="-122"/>
                <a:cs typeface="STFangsong" charset="-122"/>
              </a:rPr>
              <a:t>还记得</a:t>
            </a:r>
            <a:r>
              <a:rPr lang="zh-CN" altLang="en-US" sz="3200" b="1" dirty="0" smtClean="0">
                <a:latin typeface="STFangsong" charset="-122"/>
                <a:ea typeface="STFangsong" charset="-122"/>
                <a:cs typeface="STFangsong" charset="-122"/>
              </a:rPr>
              <a:t>我</a:t>
            </a:r>
            <a:r>
              <a:rPr lang="zh-CN" altLang="en-US" sz="3200" b="1" dirty="0" smtClean="0">
                <a:latin typeface="STFangsong" charset="-122"/>
                <a:ea typeface="STFangsong" charset="-122"/>
                <a:cs typeface="STFangsong" charset="-122"/>
              </a:rPr>
              <a:t>之前</a:t>
            </a:r>
            <a:r>
              <a:rPr lang="zh-CN" altLang="en-US" sz="3200" b="1" smtClean="0">
                <a:latin typeface="STFangsong" charset="-122"/>
                <a:ea typeface="STFangsong" charset="-122"/>
                <a:cs typeface="STFangsong" charset="-122"/>
              </a:rPr>
              <a:t>分享</a:t>
            </a:r>
            <a:r>
              <a:rPr lang="zh-CN" altLang="en-US" sz="3200" b="1" smtClean="0">
                <a:latin typeface="STFangsong" charset="-122"/>
                <a:ea typeface="STFangsong" charset="-122"/>
                <a:cs typeface="STFangsong" charset="-122"/>
              </a:rPr>
              <a:t>过</a:t>
            </a:r>
            <a:r>
              <a:rPr lang="zh-CN" altLang="en-US" sz="3200" b="1" smtClean="0">
                <a:latin typeface="STFangsong" charset="-122"/>
                <a:ea typeface="STFangsong" charset="-122"/>
                <a:cs typeface="STFangsong" charset="-122"/>
              </a:rPr>
              <a:t>的</a:t>
            </a:r>
            <a:r>
              <a:rPr lang="zh-CN" altLang="en-US" sz="3200" b="1" dirty="0" smtClean="0">
                <a:latin typeface="STFangsong" charset="-122"/>
                <a:ea typeface="STFangsong" charset="-122"/>
                <a:cs typeface="STFangsong" charset="-122"/>
              </a:rPr>
              <a:t>东西</a:t>
            </a:r>
            <a:r>
              <a:rPr lang="zh-CN" altLang="en-US" sz="3200" b="1" dirty="0" smtClean="0">
                <a:latin typeface="STFangsong" charset="-122"/>
                <a:ea typeface="STFangsong" charset="-122"/>
                <a:cs typeface="STFangsong" charset="-122"/>
              </a:rPr>
              <a:t>吗</a:t>
            </a:r>
            <a:r>
              <a:rPr lang="zh-CN" altLang="en-US" sz="3200" b="1" dirty="0">
                <a:latin typeface="STFangsong" charset="-122"/>
                <a:ea typeface="STFangsong" charset="-122"/>
                <a:cs typeface="STFangsong" charset="-122"/>
              </a:rPr>
              <a:t>？</a:t>
            </a:r>
            <a:endParaRPr lang="en-US" altLang="zh-CN" sz="32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93" y="3857008"/>
            <a:ext cx="1948008" cy="146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1" y="369890"/>
            <a:ext cx="4331316" cy="582593"/>
          </a:xfrm>
        </p:spPr>
        <p:txBody>
          <a:bodyPr/>
          <a:lstStyle/>
          <a:p>
            <a:r>
              <a:rPr lang="zh-CN" altLang="en-US" dirty="0" smtClean="0"/>
              <a:t>数据结构和算法</a:t>
            </a:r>
            <a:r>
              <a:rPr lang="zh-CN" altLang="en-US" smtClean="0"/>
              <a:t>，到处可见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877170" y="2110186"/>
            <a:ext cx="34435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zh-CN" altLang="en-US" sz="2400" dirty="0" smtClean="0"/>
              <a:t>常见的 </a:t>
            </a:r>
            <a:r>
              <a:rPr lang="en-US" altLang="zh-CN" sz="2400" dirty="0" smtClean="0"/>
              <a:t>GC</a:t>
            </a:r>
            <a:r>
              <a:rPr lang="zh-CN" altLang="en-US" sz="2400" dirty="0" smtClean="0"/>
              <a:t> 算法</a:t>
            </a:r>
            <a:endParaRPr lang="zh-CN" altLang="en-US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zh-CN" altLang="en-US" sz="2400" dirty="0" smtClean="0"/>
              <a:t>常见的 </a:t>
            </a:r>
            <a:r>
              <a:rPr lang="en-US" altLang="zh-CN" sz="2400" dirty="0" smtClean="0"/>
              <a:t>GC</a:t>
            </a:r>
            <a:r>
              <a:rPr lang="zh-CN" altLang="en-US" sz="2400" dirty="0" smtClean="0"/>
              <a:t> 算法的实现</a:t>
            </a:r>
            <a:endParaRPr lang="zh-CN" altLang="en-US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CAP</a:t>
            </a:r>
            <a:r>
              <a:rPr lang="zh-CN" altLang="en-US" sz="2400" dirty="0" smtClean="0"/>
              <a:t> 理论</a:t>
            </a:r>
            <a:endParaRPr lang="zh-CN" altLang="en-US" sz="2400" dirty="0" smtClean="0"/>
          </a:p>
          <a:p>
            <a:r>
              <a:rPr lang="en-US" altLang="zh-CN" sz="2400" b="1" dirty="0" smtClean="0">
                <a:latin typeface="STFangsong" charset="-122"/>
                <a:ea typeface="STFangsong" charset="-122"/>
                <a:cs typeface="STFangsong" charset="-122"/>
              </a:rPr>
              <a:t>4.</a:t>
            </a:r>
            <a:r>
              <a:rPr lang="zh-CN" altLang="en-US" sz="2400" b="1" dirty="0" smtClean="0">
                <a:latin typeface="STFangsong" charset="-122"/>
                <a:ea typeface="STFangsong" charset="-122"/>
                <a:cs typeface="STFangsong" charset="-122"/>
              </a:rPr>
              <a:t> </a:t>
            </a:r>
            <a:r>
              <a:rPr lang="en-US" altLang="zh-CN" sz="2400" b="1" dirty="0" smtClean="0">
                <a:latin typeface="STFangsong" charset="-122"/>
                <a:ea typeface="STFangsong" charset="-122"/>
                <a:cs typeface="STFangsong" charset="-122"/>
              </a:rPr>
              <a:t>BASE</a:t>
            </a:r>
            <a:r>
              <a:rPr lang="zh-CN" altLang="en-US" sz="2400" b="1" dirty="0" smtClean="0">
                <a:latin typeface="STFangsong" charset="-122"/>
                <a:ea typeface="STFangsong" charset="-122"/>
                <a:cs typeface="STFangsong" charset="-122"/>
              </a:rPr>
              <a:t> 理论</a:t>
            </a:r>
            <a:endParaRPr lang="zh-CN" altLang="en-US" sz="2400" b="1" dirty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zh-CN" altLang="en-US" sz="2400" b="1" dirty="0">
                <a:latin typeface="STFangsong" charset="-122"/>
                <a:ea typeface="STFangsong" charset="-122"/>
                <a:cs typeface="STFangsong" charset="-122"/>
              </a:rPr>
              <a:t>。。。。。。</a:t>
            </a:r>
            <a:endParaRPr lang="en-US" altLang="zh-CN" sz="2400" b="1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100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1" y="369890"/>
            <a:ext cx="1906772" cy="582593"/>
          </a:xfrm>
        </p:spPr>
        <p:txBody>
          <a:bodyPr/>
          <a:lstStyle/>
          <a:p>
            <a:r>
              <a:rPr lang="zh-CN" altLang="en-US" dirty="0" smtClean="0"/>
              <a:t>问题思考？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84" y="1996816"/>
            <a:ext cx="1948008" cy="146100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70720" y="3641719"/>
            <a:ext cx="4996335" cy="8703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latin typeface="STFangsong" charset="-122"/>
                <a:ea typeface="STFangsong" charset="-122"/>
                <a:cs typeface="STFangsong" charset="-122"/>
              </a:rPr>
              <a:t>为什么要回忆这些？</a:t>
            </a:r>
            <a:endParaRPr lang="zh-CN" altLang="en-US" sz="44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6808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210" y="369890"/>
            <a:ext cx="978517" cy="582593"/>
          </a:xfrm>
        </p:spPr>
        <p:txBody>
          <a:bodyPr/>
          <a:lstStyle/>
          <a:p>
            <a:r>
              <a:rPr lang="zh-CN" altLang="en-US" smtClean="0"/>
              <a:t>小结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63254" y="2589710"/>
            <a:ext cx="8980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温故而知新</a:t>
            </a:r>
            <a:endParaRPr lang="zh-CN" altLang="en-US" sz="2400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生活中数据结构和算法到处可见</a:t>
            </a:r>
            <a:endParaRPr lang="zh-CN" altLang="en-US" sz="2400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r>
              <a:rPr lang="zh-CN" altLang="en-US" sz="2400" dirty="0" smtClean="0">
                <a:latin typeface="STFangsong" charset="-122"/>
                <a:ea typeface="STFangsong" charset="-122"/>
                <a:cs typeface="STFangsong" charset="-122"/>
              </a:rPr>
              <a:t>。。。。。。</a:t>
            </a:r>
            <a:endParaRPr lang="zh-CN" altLang="en-US" sz="2400" dirty="0">
              <a:latin typeface="STFangsong" charset="-122"/>
              <a:ea typeface="STFangsong" charset="-122"/>
              <a:cs typeface="STFa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微贷-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微贷-主题" id="{488058C9-0AAA-9B42-BCDE-1354E13854D5}" vid="{18914B11-99F2-BA4E-8245-98DAABF7912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17908</TotalTime>
  <Words>1149</Words>
  <Application>Microsoft Macintosh PowerPoint</Application>
  <PresentationFormat>宽屏</PresentationFormat>
  <Paragraphs>224</Paragraphs>
  <Slides>37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Calibri</vt:lpstr>
      <vt:lpstr>Montserrat</vt:lpstr>
      <vt:lpstr>Montserrat Light</vt:lpstr>
      <vt:lpstr>STFangsong</vt:lpstr>
      <vt:lpstr>Wingdings</vt:lpstr>
      <vt:lpstr>方正准圆简体</vt:lpstr>
      <vt:lpstr>宋体</vt:lpstr>
      <vt:lpstr>微软雅黑</vt:lpstr>
      <vt:lpstr>Arial</vt:lpstr>
      <vt:lpstr>微贷-主题</vt:lpstr>
      <vt:lpstr>数据结构与算法入门</vt:lpstr>
      <vt:lpstr>为何要学习数据结构与算法</vt:lpstr>
      <vt:lpstr>学习数据结构与算法的意义</vt:lpstr>
      <vt:lpstr>目录</vt:lpstr>
      <vt:lpstr>一 前情回要</vt:lpstr>
      <vt:lpstr>大型网站的演进</vt:lpstr>
      <vt:lpstr>数据结构和算法，到处可见</vt:lpstr>
      <vt:lpstr>问题思考？</vt:lpstr>
      <vt:lpstr>小结</vt:lpstr>
      <vt:lpstr>二 什么是数据结构与算法</vt:lpstr>
      <vt:lpstr>数据结构和算法的定义</vt:lpstr>
      <vt:lpstr>三 数据结构与算法复杂度</vt:lpstr>
      <vt:lpstr>时间复杂度</vt:lpstr>
      <vt:lpstr>时间复杂度</vt:lpstr>
      <vt:lpstr>时间复杂度</vt:lpstr>
      <vt:lpstr>空间复杂度</vt:lpstr>
      <vt:lpstr>空间复杂度和空间复杂度的关系</vt:lpstr>
      <vt:lpstr>四 常见的数据结构与算法有哪些</vt:lpstr>
      <vt:lpstr>数组</vt:lpstr>
      <vt:lpstr>链表</vt:lpstr>
      <vt:lpstr>LRU</vt:lpstr>
      <vt:lpstr>栈和队列</vt:lpstr>
      <vt:lpstr>栈的应用</vt:lpstr>
      <vt:lpstr>冒泡排序（Bubble Sort）</vt:lpstr>
      <vt:lpstr>冒泡排序（Bubble Sort）</vt:lpstr>
      <vt:lpstr>插入排序</vt:lpstr>
      <vt:lpstr>插入排序（ Insertion Sort）</vt:lpstr>
      <vt:lpstr>选择排序（Selection Sort）</vt:lpstr>
      <vt:lpstr>归并排序（Merge Sort）</vt:lpstr>
      <vt:lpstr>快速排序（Quick Sort）</vt:lpstr>
      <vt:lpstr>跳表（Skip List）</vt:lpstr>
      <vt:lpstr>这是作业</vt:lpstr>
      <vt:lpstr>彩蛋</vt:lpstr>
      <vt:lpstr>彩蛋 2</vt:lpstr>
      <vt:lpstr>彩蛋 3</vt:lpstr>
      <vt:lpstr>参考资料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ELK详解与使用拓展</dc:title>
  <dc:creator>Microsoft Office 用户</dc:creator>
  <cp:lastModifiedBy>Microsoft Office 用户</cp:lastModifiedBy>
  <cp:revision>683</cp:revision>
  <dcterms:created xsi:type="dcterms:W3CDTF">2018-10-31T06:42:22Z</dcterms:created>
  <dcterms:modified xsi:type="dcterms:W3CDTF">2019-07-05T07:36:30Z</dcterms:modified>
</cp:coreProperties>
</file>